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81" r:id="rId2"/>
    <p:sldMasterId id="2147483705" r:id="rId3"/>
  </p:sldMasterIdLst>
  <p:notesMasterIdLst>
    <p:notesMasterId r:id="rId23"/>
  </p:notesMasterIdLst>
  <p:handoutMasterIdLst>
    <p:handoutMasterId r:id="rId24"/>
  </p:handoutMasterIdLst>
  <p:sldIdLst>
    <p:sldId id="580" r:id="rId4"/>
    <p:sldId id="598" r:id="rId5"/>
    <p:sldId id="604" r:id="rId6"/>
    <p:sldId id="618" r:id="rId7"/>
    <p:sldId id="526" r:id="rId8"/>
    <p:sldId id="527" r:id="rId9"/>
    <p:sldId id="511" r:id="rId10"/>
    <p:sldId id="616" r:id="rId11"/>
    <p:sldId id="606" r:id="rId12"/>
    <p:sldId id="611" r:id="rId13"/>
    <p:sldId id="614" r:id="rId14"/>
    <p:sldId id="609" r:id="rId15"/>
    <p:sldId id="610" r:id="rId16"/>
    <p:sldId id="613" r:id="rId17"/>
    <p:sldId id="617" r:id="rId18"/>
    <p:sldId id="493" r:id="rId19"/>
    <p:sldId id="582" r:id="rId20"/>
    <p:sldId id="535" r:id="rId21"/>
    <p:sldId id="619" r:id="rId2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29B"/>
    <a:srgbClr val="686868"/>
    <a:srgbClr val="B8B8B8"/>
    <a:srgbClr val="09108F"/>
    <a:srgbClr val="F49F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86" autoAdjust="0"/>
    <p:restoredTop sz="96327" autoAdjust="0"/>
  </p:normalViewPr>
  <p:slideViewPr>
    <p:cSldViewPr>
      <p:cViewPr varScale="1">
        <p:scale>
          <a:sx n="128" d="100"/>
          <a:sy n="128" d="100"/>
        </p:scale>
        <p:origin x="1712" y="176"/>
      </p:cViewPr>
      <p:guideLst>
        <p:guide orient="horz" pos="2160"/>
        <p:guide pos="2880"/>
      </p:guideLst>
    </p:cSldViewPr>
  </p:slideViewPr>
  <p:outlineViewPr>
    <p:cViewPr>
      <p:scale>
        <a:sx n="33" d="100"/>
        <a:sy n="33" d="100"/>
      </p:scale>
      <p:origin x="48" y="48690"/>
    </p:cViewPr>
  </p:outlineViewPr>
  <p:notesTextViewPr>
    <p:cViewPr>
      <p:scale>
        <a:sx n="1" d="1"/>
        <a:sy n="1" d="1"/>
      </p:scale>
      <p:origin x="0" y="0"/>
    </p:cViewPr>
  </p:notesTextViewPr>
  <p:sorterViewPr>
    <p:cViewPr>
      <p:scale>
        <a:sx n="145" d="100"/>
        <a:sy n="14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E8191A-A3C1-4196-90BB-17117803D8A6}" type="doc">
      <dgm:prSet loTypeId="urn:microsoft.com/office/officeart/2005/8/layout/venn1" loCatId="relationship" qsTypeId="urn:microsoft.com/office/officeart/2005/8/quickstyle/simple2" qsCatId="simple" csTypeId="urn:microsoft.com/office/officeart/2005/8/colors/accent1_2" csCatId="accent1" phldr="1"/>
      <dgm:spPr/>
    </dgm:pt>
    <dgm:pt modelId="{294B5B9F-E7F4-4C46-BE7D-6B33E6A5B986}">
      <dgm:prSet phldrT="[Text]"/>
      <dgm:spPr/>
      <dgm:t>
        <a:bodyPr/>
        <a:lstStyle/>
        <a:p>
          <a:endParaRPr lang="en-CA" dirty="0"/>
        </a:p>
      </dgm:t>
    </dgm:pt>
    <dgm:pt modelId="{CA81990B-7C7A-4864-96CE-367C802A4E0B}" type="parTrans" cxnId="{87B4C33F-71C6-49C8-855E-9932EC423D19}">
      <dgm:prSet/>
      <dgm:spPr/>
      <dgm:t>
        <a:bodyPr/>
        <a:lstStyle/>
        <a:p>
          <a:endParaRPr lang="en-CA"/>
        </a:p>
      </dgm:t>
    </dgm:pt>
    <dgm:pt modelId="{68689F40-917F-4CC9-960E-ABA352B67127}" type="sibTrans" cxnId="{87B4C33F-71C6-49C8-855E-9932EC423D19}">
      <dgm:prSet/>
      <dgm:spPr/>
      <dgm:t>
        <a:bodyPr/>
        <a:lstStyle/>
        <a:p>
          <a:endParaRPr lang="en-CA"/>
        </a:p>
      </dgm:t>
    </dgm:pt>
    <dgm:pt modelId="{EE05A36E-B97E-435B-B2DA-588F70A23A60}">
      <dgm:prSet phldrT="[Text]" custT="1"/>
      <dgm:spPr/>
      <dgm:t>
        <a:bodyPr/>
        <a:lstStyle/>
        <a:p>
          <a:pPr algn="ctr"/>
          <a:r>
            <a:rPr lang="en-US" sz="2400" b="1" dirty="0">
              <a:solidFill>
                <a:schemeClr val="bg2"/>
              </a:solidFill>
              <a:latin typeface="+mn-lt"/>
              <a:cs typeface="+mn-cs"/>
            </a:rPr>
            <a:t>                                                                        </a:t>
          </a:r>
          <a:endParaRPr lang="en-CA" sz="2000" dirty="0"/>
        </a:p>
      </dgm:t>
    </dgm:pt>
    <dgm:pt modelId="{D1B7A4B7-8AD3-4226-BA98-EC5ADAE80038}" type="sibTrans" cxnId="{B20B9F00-DCEE-4DEC-9F7A-52CEFC044762}">
      <dgm:prSet/>
      <dgm:spPr/>
      <dgm:t>
        <a:bodyPr/>
        <a:lstStyle/>
        <a:p>
          <a:endParaRPr lang="en-CA"/>
        </a:p>
      </dgm:t>
    </dgm:pt>
    <dgm:pt modelId="{1F89DE05-27E2-4875-8A09-912EF15843F9}" type="parTrans" cxnId="{B20B9F00-DCEE-4DEC-9F7A-52CEFC044762}">
      <dgm:prSet/>
      <dgm:spPr/>
      <dgm:t>
        <a:bodyPr/>
        <a:lstStyle/>
        <a:p>
          <a:endParaRPr lang="en-CA"/>
        </a:p>
      </dgm:t>
    </dgm:pt>
    <dgm:pt modelId="{B9C55C6A-1BA7-4061-842C-E1CDF22B2EB1}" type="pres">
      <dgm:prSet presAssocID="{6DE8191A-A3C1-4196-90BB-17117803D8A6}" presName="compositeShape" presStyleCnt="0">
        <dgm:presLayoutVars>
          <dgm:chMax val="7"/>
          <dgm:dir/>
          <dgm:resizeHandles val="exact"/>
        </dgm:presLayoutVars>
      </dgm:prSet>
      <dgm:spPr/>
    </dgm:pt>
    <dgm:pt modelId="{1F635CF2-01F0-484C-9260-B03FB37D4169}" type="pres">
      <dgm:prSet presAssocID="{294B5B9F-E7F4-4C46-BE7D-6B33E6A5B986}" presName="circ1" presStyleLbl="vennNode1" presStyleIdx="0" presStyleCnt="2" custScaleX="128244" custLinFactNeighborY="2476"/>
      <dgm:spPr/>
    </dgm:pt>
    <dgm:pt modelId="{7D1102A8-8711-460E-9FC4-528098277F46}" type="pres">
      <dgm:prSet presAssocID="{294B5B9F-E7F4-4C46-BE7D-6B33E6A5B986}" presName="circ1Tx" presStyleLbl="revTx" presStyleIdx="0" presStyleCnt="0">
        <dgm:presLayoutVars>
          <dgm:chMax val="0"/>
          <dgm:chPref val="0"/>
          <dgm:bulletEnabled val="1"/>
        </dgm:presLayoutVars>
      </dgm:prSet>
      <dgm:spPr/>
    </dgm:pt>
    <dgm:pt modelId="{D8525456-EF1A-4E2A-A67E-829343E172C3}" type="pres">
      <dgm:prSet presAssocID="{EE05A36E-B97E-435B-B2DA-588F70A23A60}" presName="circ2" presStyleLbl="vennNode1" presStyleIdx="1" presStyleCnt="2" custScaleX="118589" custLinFactNeighborX="548" custLinFactNeighborY="273"/>
      <dgm:spPr/>
    </dgm:pt>
    <dgm:pt modelId="{0E7A007D-3DF0-4846-9FCC-C9874D2B133C}" type="pres">
      <dgm:prSet presAssocID="{EE05A36E-B97E-435B-B2DA-588F70A23A60}" presName="circ2Tx" presStyleLbl="revTx" presStyleIdx="0" presStyleCnt="0">
        <dgm:presLayoutVars>
          <dgm:chMax val="0"/>
          <dgm:chPref val="0"/>
          <dgm:bulletEnabled val="1"/>
        </dgm:presLayoutVars>
      </dgm:prSet>
      <dgm:spPr/>
    </dgm:pt>
  </dgm:ptLst>
  <dgm:cxnLst>
    <dgm:cxn modelId="{B20B9F00-DCEE-4DEC-9F7A-52CEFC044762}" srcId="{6DE8191A-A3C1-4196-90BB-17117803D8A6}" destId="{EE05A36E-B97E-435B-B2DA-588F70A23A60}" srcOrd="1" destOrd="0" parTransId="{1F89DE05-27E2-4875-8A09-912EF15843F9}" sibTransId="{D1B7A4B7-8AD3-4226-BA98-EC5ADAE80038}"/>
    <dgm:cxn modelId="{7903F618-4759-AF44-A6C9-ABEBE1608421}" type="presOf" srcId="{EE05A36E-B97E-435B-B2DA-588F70A23A60}" destId="{D8525456-EF1A-4E2A-A67E-829343E172C3}" srcOrd="0" destOrd="0" presId="urn:microsoft.com/office/officeart/2005/8/layout/venn1"/>
    <dgm:cxn modelId="{87B4C33F-71C6-49C8-855E-9932EC423D19}" srcId="{6DE8191A-A3C1-4196-90BB-17117803D8A6}" destId="{294B5B9F-E7F4-4C46-BE7D-6B33E6A5B986}" srcOrd="0" destOrd="0" parTransId="{CA81990B-7C7A-4864-96CE-367C802A4E0B}" sibTransId="{68689F40-917F-4CC9-960E-ABA352B67127}"/>
    <dgm:cxn modelId="{10356583-67DD-8542-9504-AFBF5EFC94D4}" type="presOf" srcId="{6DE8191A-A3C1-4196-90BB-17117803D8A6}" destId="{B9C55C6A-1BA7-4061-842C-E1CDF22B2EB1}" srcOrd="0" destOrd="0" presId="urn:microsoft.com/office/officeart/2005/8/layout/venn1"/>
    <dgm:cxn modelId="{DAA97FBE-6F06-A649-BF1B-6B4E721EB717}" type="presOf" srcId="{294B5B9F-E7F4-4C46-BE7D-6B33E6A5B986}" destId="{1F635CF2-01F0-484C-9260-B03FB37D4169}" srcOrd="0" destOrd="0" presId="urn:microsoft.com/office/officeart/2005/8/layout/venn1"/>
    <dgm:cxn modelId="{A7F58CDF-4156-9C4B-AD0D-B6DC27738F05}" type="presOf" srcId="{294B5B9F-E7F4-4C46-BE7D-6B33E6A5B986}" destId="{7D1102A8-8711-460E-9FC4-528098277F46}" srcOrd="1" destOrd="0" presId="urn:microsoft.com/office/officeart/2005/8/layout/venn1"/>
    <dgm:cxn modelId="{DA542EE7-1469-7849-9081-C3C410980F2E}" type="presOf" srcId="{EE05A36E-B97E-435B-B2DA-588F70A23A60}" destId="{0E7A007D-3DF0-4846-9FCC-C9874D2B133C}" srcOrd="1" destOrd="0" presId="urn:microsoft.com/office/officeart/2005/8/layout/venn1"/>
    <dgm:cxn modelId="{DD7EC92D-3938-A84F-A343-6F1E688C0520}" type="presParOf" srcId="{B9C55C6A-1BA7-4061-842C-E1CDF22B2EB1}" destId="{1F635CF2-01F0-484C-9260-B03FB37D4169}" srcOrd="0" destOrd="0" presId="urn:microsoft.com/office/officeart/2005/8/layout/venn1"/>
    <dgm:cxn modelId="{13A07EDC-1D5F-5A43-8252-EB6B50DF1399}" type="presParOf" srcId="{B9C55C6A-1BA7-4061-842C-E1CDF22B2EB1}" destId="{7D1102A8-8711-460E-9FC4-528098277F46}" srcOrd="1" destOrd="0" presId="urn:microsoft.com/office/officeart/2005/8/layout/venn1"/>
    <dgm:cxn modelId="{5E4F5811-58BE-0243-867E-BC24E163735D}" type="presParOf" srcId="{B9C55C6A-1BA7-4061-842C-E1CDF22B2EB1}" destId="{D8525456-EF1A-4E2A-A67E-829343E172C3}" srcOrd="2" destOrd="0" presId="urn:microsoft.com/office/officeart/2005/8/layout/venn1"/>
    <dgm:cxn modelId="{1611E5FF-6783-5246-80F2-FB40E2CDDE5D}" type="presParOf" srcId="{B9C55C6A-1BA7-4061-842C-E1CDF22B2EB1}" destId="{0E7A007D-3DF0-4846-9FCC-C9874D2B133C}" srcOrd="3"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635CF2-01F0-484C-9260-B03FB37D4169}">
      <dsp:nvSpPr>
        <dsp:cNvPr id="0" name=""/>
        <dsp:cNvSpPr/>
      </dsp:nvSpPr>
      <dsp:spPr>
        <a:xfrm>
          <a:off x="-324387" y="540703"/>
          <a:ext cx="5435025" cy="4238034"/>
        </a:xfrm>
        <a:prstGeom prst="ellipse">
          <a:avLst/>
        </a:prstGeom>
        <a:solidFill>
          <a:schemeClr val="accent1">
            <a:alpha val="5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2889250">
            <a:lnSpc>
              <a:spcPct val="90000"/>
            </a:lnSpc>
            <a:spcBef>
              <a:spcPct val="0"/>
            </a:spcBef>
            <a:spcAft>
              <a:spcPct val="35000"/>
            </a:spcAft>
            <a:buNone/>
          </a:pPr>
          <a:endParaRPr lang="en-CA" sz="6500" kern="1200" dirty="0"/>
        </a:p>
      </dsp:txBody>
      <dsp:txXfrm>
        <a:off x="434557" y="1040458"/>
        <a:ext cx="3133708" cy="3238524"/>
      </dsp:txXfrm>
    </dsp:sp>
    <dsp:sp modelId="{D8525456-EF1A-4E2A-A67E-829343E172C3}">
      <dsp:nvSpPr>
        <dsp:cNvPr id="0" name=""/>
        <dsp:cNvSpPr/>
      </dsp:nvSpPr>
      <dsp:spPr>
        <a:xfrm>
          <a:off x="2934643" y="447339"/>
          <a:ext cx="5025843" cy="4238034"/>
        </a:xfrm>
        <a:prstGeom prst="ellipse">
          <a:avLst/>
        </a:prstGeom>
        <a:solidFill>
          <a:schemeClr val="accent1">
            <a:alpha val="50000"/>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bg2"/>
              </a:solidFill>
              <a:latin typeface="+mn-lt"/>
              <a:cs typeface="+mn-cs"/>
            </a:rPr>
            <a:t>                                                                        </a:t>
          </a:r>
          <a:endParaRPr lang="en-CA" sz="2000" kern="1200" dirty="0"/>
        </a:p>
      </dsp:txBody>
      <dsp:txXfrm>
        <a:off x="4360896" y="947094"/>
        <a:ext cx="2897783" cy="3238524"/>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219ED358-9203-A342-ABCE-C5BF84720F9B}" type="datetimeFigureOut">
              <a:rPr lang="en-US" smtClean="0"/>
              <a:t>10/13/20</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99956B87-895C-ED45-A693-DBA78CDB3F7A}" type="slidenum">
              <a:rPr lang="en-US" smtClean="0"/>
              <a:t>‹#›</a:t>
            </a:fld>
            <a:endParaRPr lang="en-US" dirty="0"/>
          </a:p>
        </p:txBody>
      </p:sp>
    </p:spTree>
    <p:extLst>
      <p:ext uri="{BB962C8B-B14F-4D97-AF65-F5344CB8AC3E}">
        <p14:creationId xmlns:p14="http://schemas.microsoft.com/office/powerpoint/2010/main" val="9638796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AE5A80F-FDC6-47C1-AC3E-6022AD4623AD}" type="datetimeFigureOut">
              <a:rPr lang="en-US" smtClean="0"/>
              <a:pPr/>
              <a:t>10/13/20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5439B5F4-61EA-48D8-96E4-B89D59DCE58B}" type="slidenum">
              <a:rPr lang="en-US" smtClean="0"/>
              <a:pPr/>
              <a:t>‹#›</a:t>
            </a:fld>
            <a:endParaRPr lang="en-US" dirty="0"/>
          </a:p>
        </p:txBody>
      </p:sp>
    </p:spTree>
    <p:extLst>
      <p:ext uri="{BB962C8B-B14F-4D97-AF65-F5344CB8AC3E}">
        <p14:creationId xmlns:p14="http://schemas.microsoft.com/office/powerpoint/2010/main" val="233099653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Title Page: </a:t>
            </a:r>
            <a:r>
              <a:rPr lang="en-US" b="0" dirty="0"/>
              <a:t>Master Page Name: </a:t>
            </a:r>
            <a:r>
              <a:rPr lang="en-US" b="0" i="1" dirty="0"/>
              <a:t>Cover Slide</a:t>
            </a:r>
            <a:endParaRPr lang="en-US" b="0" dirty="0"/>
          </a:p>
          <a:p>
            <a:endParaRPr lang="en-US" b="0" dirty="0"/>
          </a:p>
          <a:p>
            <a:r>
              <a:rPr lang="en-US" b="1" dirty="0"/>
              <a:t>Page Specific Notes: </a:t>
            </a:r>
          </a:p>
          <a:p>
            <a:pPr marL="171450" indent="-171450">
              <a:buFont typeface="Arial" panose="020B0604020202020204" pitchFamily="34" charset="0"/>
              <a:buChar char="•"/>
            </a:pPr>
            <a:r>
              <a:rPr lang="en-US" dirty="0"/>
              <a:t>Title, Subtitle, Presenter name, and Date are all editable</a:t>
            </a:r>
          </a:p>
          <a:p>
            <a:pPr marL="628650" lvl="1" indent="-171450">
              <a:buFont typeface="Arial" panose="020B0604020202020204" pitchFamily="34" charset="0"/>
              <a:buChar char="•"/>
            </a:pPr>
            <a:r>
              <a:rPr lang="en-US" i="1" dirty="0"/>
              <a:t>Note: All text is aligned to the lower left of each text box; this should </a:t>
            </a:r>
            <a:r>
              <a:rPr lang="en-US" i="0" dirty="0"/>
              <a:t>not</a:t>
            </a:r>
            <a:r>
              <a:rPr lang="en-US" i="1" dirty="0"/>
              <a:t> be altered. If the title is less than three lines high or the subtitle is less than two, the text should still line up to the bottom of the current boxes and the spacing between the title and subtitle should stay the same. If the “Presented By” line runs to two lines, all information, including the horizontal line above it, should shift up, maintaining proper spacing. </a:t>
            </a:r>
          </a:p>
          <a:p>
            <a:endParaRPr lang="en-US" i="1" dirty="0"/>
          </a:p>
          <a:p>
            <a:r>
              <a:rPr lang="en-US" b="1" i="0" dirty="0"/>
              <a:t>General Notes:</a:t>
            </a:r>
          </a:p>
          <a:p>
            <a:pPr marL="171450" indent="-171450">
              <a:buFont typeface="Arial" panose="020B0604020202020204" pitchFamily="34" charset="0"/>
              <a:buChar char="•"/>
            </a:pPr>
            <a:r>
              <a:rPr lang="en-US" b="0" i="0" dirty="0"/>
              <a:t>Any place where text appears in all caps within the template should be in all caps in the final presentation. This can be manually entered or forced using the Change Case feature next to the highlight option.</a:t>
            </a:r>
          </a:p>
          <a:p>
            <a:pPr marL="171450" indent="-171450">
              <a:buFont typeface="Arial" panose="020B0604020202020204" pitchFamily="34" charset="0"/>
              <a:buChar char="•"/>
            </a:pPr>
            <a:r>
              <a:rPr lang="en-US" b="0" i="0" dirty="0"/>
              <a:t>Colors: </a:t>
            </a:r>
            <a:r>
              <a:rPr lang="en-US" b="1" i="0" dirty="0"/>
              <a:t>Do not use any additional colors besides those listed below, unless utilizing tints of black</a:t>
            </a:r>
            <a:endParaRPr lang="en-US" b="0" i="0" dirty="0"/>
          </a:p>
          <a:p>
            <a:pPr marL="628650" lvl="1" indent="-171450">
              <a:buFont typeface="Arial" panose="020B0604020202020204" pitchFamily="34" charset="0"/>
              <a:buChar char="•"/>
            </a:pPr>
            <a:r>
              <a:rPr lang="en-US" b="0" i="0" dirty="0"/>
              <a:t>Dark Blue: </a:t>
            </a:r>
            <a:r>
              <a:rPr lang="en-US" sz="1200" b="0" i="0" u="none" strike="noStrike" kern="1200" baseline="0" dirty="0">
                <a:solidFill>
                  <a:schemeClr val="tx1"/>
                </a:solidFill>
                <a:latin typeface="+mn-lt"/>
                <a:ea typeface="+mn-ea"/>
                <a:cs typeface="+mn-cs"/>
              </a:rPr>
              <a:t>#0039A6 </a:t>
            </a:r>
            <a:endParaRPr lang="en-US" b="0" i="0" dirty="0"/>
          </a:p>
          <a:p>
            <a:pPr marL="628650" lvl="1" indent="-171450">
              <a:buFont typeface="Arial" panose="020B0604020202020204" pitchFamily="34" charset="0"/>
              <a:buChar char="•"/>
            </a:pPr>
            <a:r>
              <a:rPr lang="en-US" b="0" i="0" dirty="0"/>
              <a:t>Teal: #</a:t>
            </a:r>
            <a:r>
              <a:rPr lang="en-US" sz="1200" b="0" i="0" u="none" strike="noStrike" kern="1200" baseline="0" dirty="0">
                <a:solidFill>
                  <a:schemeClr val="tx1"/>
                </a:solidFill>
                <a:latin typeface="+mn-lt"/>
                <a:ea typeface="+mn-ea"/>
                <a:cs typeface="+mn-cs"/>
              </a:rPr>
              <a:t>00A1B0 </a:t>
            </a:r>
            <a:endParaRPr lang="en-US" b="0" i="0" dirty="0"/>
          </a:p>
          <a:p>
            <a:pPr marL="628650" lvl="1" indent="-171450">
              <a:buFont typeface="Arial" panose="020B0604020202020204" pitchFamily="34" charset="0"/>
              <a:buChar char="•"/>
            </a:pPr>
            <a:r>
              <a:rPr lang="en-US" sz="1200" b="0" i="0" u="none" strike="noStrike" kern="1200" baseline="0" dirty="0">
                <a:solidFill>
                  <a:schemeClr val="tx1"/>
                </a:solidFill>
                <a:latin typeface="+mn-lt"/>
                <a:ea typeface="+mn-ea"/>
                <a:cs typeface="+mn-cs"/>
              </a:rPr>
              <a:t>Yellow: </a:t>
            </a:r>
            <a:r>
              <a:rPr lang="en-US" sz="1000" b="0" i="0" u="none" strike="noStrike" kern="1200" baseline="0" dirty="0">
                <a:solidFill>
                  <a:schemeClr val="tx1"/>
                </a:solidFill>
                <a:latin typeface="+mn-lt"/>
                <a:ea typeface="+mn-ea"/>
                <a:cs typeface="+mn-cs"/>
              </a:rPr>
              <a:t>#F6CF3F </a:t>
            </a:r>
          </a:p>
          <a:p>
            <a:pPr marL="628650" lvl="1" indent="-171450">
              <a:buFont typeface="Arial" panose="020B0604020202020204" pitchFamily="34" charset="0"/>
              <a:buChar char="•"/>
            </a:pPr>
            <a:r>
              <a:rPr lang="en-US" b="0" i="0" dirty="0"/>
              <a:t>Text Gray: #</a:t>
            </a:r>
            <a:r>
              <a:rPr lang="en-US" dirty="0">
                <a:solidFill>
                  <a:schemeClr val="tx1">
                    <a:lumMod val="65000"/>
                    <a:lumOff val="35000"/>
                  </a:schemeClr>
                </a:solidFill>
                <a:latin typeface="Calibri" panose="020F0502020204030204" pitchFamily="34" charset="0"/>
                <a:ea typeface="Montserrat Light" charset="0"/>
                <a:cs typeface="Calibri" panose="020F0502020204030204" pitchFamily="34" charset="0"/>
              </a:rPr>
              <a:t>595959</a:t>
            </a:r>
          </a:p>
          <a:p>
            <a:pPr marL="171450" lvl="0" indent="-171450">
              <a:buFont typeface="Arial" panose="020B0604020202020204" pitchFamily="34" charset="0"/>
              <a:buChar char="•"/>
            </a:pPr>
            <a:r>
              <a:rPr lang="en-US" b="0" i="0" dirty="0">
                <a:solidFill>
                  <a:schemeClr val="tx1">
                    <a:lumMod val="65000"/>
                    <a:lumOff val="35000"/>
                  </a:schemeClr>
                </a:solidFill>
                <a:latin typeface="Calibri" panose="020F0502020204030204" pitchFamily="34" charset="0"/>
                <a:cs typeface="Calibri" panose="020F0502020204030204" pitchFamily="34" charset="0"/>
              </a:rPr>
              <a:t>Master Pages: </a:t>
            </a:r>
            <a:r>
              <a:rPr lang="en-US" b="1" i="0" dirty="0">
                <a:solidFill>
                  <a:schemeClr val="tx1">
                    <a:lumMod val="65000"/>
                    <a:lumOff val="35000"/>
                  </a:schemeClr>
                </a:solidFill>
                <a:latin typeface="Calibri" panose="020F0502020204030204" pitchFamily="34" charset="0"/>
                <a:cs typeface="Calibri" panose="020F0502020204030204" pitchFamily="34" charset="0"/>
              </a:rPr>
              <a:t>Do not alter any information on the master pages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kern="1200" dirty="0">
                <a:solidFill>
                  <a:schemeClr val="tx1"/>
                </a:solidFill>
                <a:effectLst/>
                <a:latin typeface="+mn-lt"/>
                <a:ea typeface="+mn-ea"/>
                <a:cs typeface="+mn-cs"/>
              </a:rPr>
              <a:t>Adding new slides: Each page is set up as a Master page, so you need to add the specific layout, depending on your needs. You can also duplicate the existing slides. </a:t>
            </a:r>
          </a:p>
          <a:p>
            <a:endParaRPr lang="en-US" dirty="0"/>
          </a:p>
        </p:txBody>
      </p:sp>
      <p:sp>
        <p:nvSpPr>
          <p:cNvPr id="4" name="Slide Number Placeholder 3"/>
          <p:cNvSpPr>
            <a:spLocks noGrp="1"/>
          </p:cNvSpPr>
          <p:nvPr>
            <p:ph type="sldNum" sz="quarter" idx="5"/>
          </p:nvPr>
        </p:nvSpPr>
        <p:spPr/>
        <p:txBody>
          <a:bodyPr/>
          <a:lstStyle/>
          <a:p>
            <a:fld id="{1E489C4A-33B2-4843-A4E1-0BA6AE4A73F7}" type="slidenum">
              <a:rPr lang="en-US" smtClean="0"/>
              <a:t>1</a:t>
            </a:fld>
            <a:endParaRPr lang="en-US" dirty="0"/>
          </a:p>
        </p:txBody>
      </p:sp>
    </p:spTree>
    <p:extLst>
      <p:ext uri="{BB962C8B-B14F-4D97-AF65-F5344CB8AC3E}">
        <p14:creationId xmlns:p14="http://schemas.microsoft.com/office/powerpoint/2010/main" val="952891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a:t>Much is shared among traditional “aging” and “disability” camps</a:t>
            </a:r>
          </a:p>
        </p:txBody>
      </p:sp>
      <p:sp>
        <p:nvSpPr>
          <p:cNvPr id="440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705E84D-111E-4AF3-9020-D08911C809C5}" type="slidenum">
              <a:rPr lang="en-US">
                <a:cs typeface="Arial" charset="0"/>
              </a:rPr>
              <a:pPr fontAlgn="base">
                <a:spcBef>
                  <a:spcPct val="0"/>
                </a:spcBef>
                <a:spcAft>
                  <a:spcPct val="0"/>
                </a:spcAft>
              </a:pPr>
              <a:t>7</a:t>
            </a:fld>
            <a:endParaRPr lang="en-US" dirty="0">
              <a:cs typeface="Arial" charset="0"/>
            </a:endParaRPr>
          </a:p>
        </p:txBody>
      </p:sp>
    </p:spTree>
    <p:extLst>
      <p:ext uri="{BB962C8B-B14F-4D97-AF65-F5344CB8AC3E}">
        <p14:creationId xmlns:p14="http://schemas.microsoft.com/office/powerpoint/2010/main" val="4488368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39B5F4-61EA-48D8-96E4-B89D59DCE58B}" type="slidenum">
              <a:rPr lang="en-US" smtClean="0"/>
              <a:pPr/>
              <a:t>16</a:t>
            </a:fld>
            <a:endParaRPr lang="en-US" dirty="0"/>
          </a:p>
        </p:txBody>
      </p:sp>
    </p:spTree>
    <p:extLst>
      <p:ext uri="{BB962C8B-B14F-4D97-AF65-F5344CB8AC3E}">
        <p14:creationId xmlns:p14="http://schemas.microsoft.com/office/powerpoint/2010/main" val="220644379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58681"/>
            <a:ext cx="7772400" cy="1130492"/>
          </a:xfrm>
        </p:spPr>
        <p:txBody>
          <a:bodyPr anchor="ctr" anchorCtr="0">
            <a:noAutofit/>
          </a:bodyPr>
          <a:lstStyle>
            <a:lvl1pPr algn="ctr">
              <a:defRPr sz="5500"/>
            </a:lvl1pPr>
          </a:lstStyle>
          <a:p>
            <a:r>
              <a:rPr lang="en-US" dirty="0"/>
              <a:t>Click to edit Master title style</a:t>
            </a:r>
          </a:p>
        </p:txBody>
      </p:sp>
      <p:sp>
        <p:nvSpPr>
          <p:cNvPr id="3" name="Subtitle 2"/>
          <p:cNvSpPr>
            <a:spLocks noGrp="1"/>
          </p:cNvSpPr>
          <p:nvPr>
            <p:ph type="subTitle" idx="1"/>
          </p:nvPr>
        </p:nvSpPr>
        <p:spPr>
          <a:xfrm>
            <a:off x="685800" y="2734975"/>
            <a:ext cx="7772400" cy="553038"/>
          </a:xfrm>
        </p:spPr>
        <p:txBody>
          <a:bodyPr/>
          <a:lstStyle>
            <a:lvl1pPr marL="0" indent="0" algn="ctr">
              <a:buNone/>
              <a:defRPr>
                <a:solidFill>
                  <a:srgbClr val="00529B"/>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1967054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628650" y="1825625"/>
            <a:ext cx="78867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1"/>
          <p:cNvSpPr>
            <a:spLocks noGrp="1" noChangeArrowheads="1"/>
          </p:cNvSpPr>
          <p:nvPr>
            <p:ph type="ftr" sz="quarter" idx="10"/>
          </p:nvPr>
        </p:nvSpPr>
        <p:spPr>
          <a:ln/>
        </p:spPr>
        <p:txBody>
          <a:bodyPr/>
          <a:lstStyle>
            <a:lvl1pPr>
              <a:defRPr/>
            </a:lvl1pPr>
          </a:lstStyle>
          <a:p>
            <a:r>
              <a:rPr lang="en-US" dirty="0">
                <a:solidFill>
                  <a:srgbClr val="AAB198"/>
                </a:solidFill>
              </a:rPr>
              <a:t>Campbell &amp; Associates Consulting</a:t>
            </a:r>
          </a:p>
        </p:txBody>
      </p:sp>
      <p:sp>
        <p:nvSpPr>
          <p:cNvPr id="5" name="Rectangle 72"/>
          <p:cNvSpPr>
            <a:spLocks noGrp="1" noChangeArrowheads="1"/>
          </p:cNvSpPr>
          <p:nvPr>
            <p:ph type="dt" sz="half" idx="11"/>
          </p:nvPr>
        </p:nvSpPr>
        <p:spPr>
          <a:ln/>
        </p:spPr>
        <p:txBody>
          <a:bodyPr/>
          <a:lstStyle>
            <a:lvl1pPr>
              <a:defRPr/>
            </a:lvl1pPr>
          </a:lstStyle>
          <a:p>
            <a:endParaRPr lang="en-US" dirty="0">
              <a:solidFill>
                <a:srgbClr val="AAB198"/>
              </a:solidFill>
            </a:endParaRPr>
          </a:p>
        </p:txBody>
      </p:sp>
    </p:spTree>
    <p:extLst>
      <p:ext uri="{BB962C8B-B14F-4D97-AF65-F5344CB8AC3E}">
        <p14:creationId xmlns:p14="http://schemas.microsoft.com/office/powerpoint/2010/main" val="1833817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71"/>
          <p:cNvSpPr>
            <a:spLocks noGrp="1" noChangeArrowheads="1"/>
          </p:cNvSpPr>
          <p:nvPr>
            <p:ph type="ftr" sz="quarter" idx="10"/>
          </p:nvPr>
        </p:nvSpPr>
        <p:spPr>
          <a:ln/>
        </p:spPr>
        <p:txBody>
          <a:bodyPr/>
          <a:lstStyle>
            <a:lvl1pPr>
              <a:defRPr/>
            </a:lvl1pPr>
          </a:lstStyle>
          <a:p>
            <a:r>
              <a:rPr lang="en-US" dirty="0">
                <a:solidFill>
                  <a:srgbClr val="AAB198"/>
                </a:solidFill>
              </a:rPr>
              <a:t>Campbell &amp; Associates Consulting</a:t>
            </a:r>
          </a:p>
        </p:txBody>
      </p:sp>
      <p:sp>
        <p:nvSpPr>
          <p:cNvPr id="5" name="Rectangle 72"/>
          <p:cNvSpPr>
            <a:spLocks noGrp="1" noChangeArrowheads="1"/>
          </p:cNvSpPr>
          <p:nvPr>
            <p:ph type="dt" sz="half" idx="11"/>
          </p:nvPr>
        </p:nvSpPr>
        <p:spPr>
          <a:ln/>
        </p:spPr>
        <p:txBody>
          <a:bodyPr/>
          <a:lstStyle>
            <a:lvl1pPr>
              <a:defRPr/>
            </a:lvl1pPr>
          </a:lstStyle>
          <a:p>
            <a:endParaRPr lang="en-US" dirty="0">
              <a:solidFill>
                <a:srgbClr val="AAB198"/>
              </a:solidFill>
            </a:endParaRPr>
          </a:p>
        </p:txBody>
      </p:sp>
    </p:spTree>
    <p:extLst>
      <p:ext uri="{BB962C8B-B14F-4D97-AF65-F5344CB8AC3E}">
        <p14:creationId xmlns:p14="http://schemas.microsoft.com/office/powerpoint/2010/main" val="23376889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28650" y="1825625"/>
            <a:ext cx="38671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825625"/>
            <a:ext cx="386715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71"/>
          <p:cNvSpPr>
            <a:spLocks noGrp="1" noChangeArrowheads="1"/>
          </p:cNvSpPr>
          <p:nvPr>
            <p:ph type="ftr" sz="quarter" idx="10"/>
          </p:nvPr>
        </p:nvSpPr>
        <p:spPr>
          <a:ln/>
        </p:spPr>
        <p:txBody>
          <a:bodyPr/>
          <a:lstStyle>
            <a:lvl1pPr>
              <a:defRPr/>
            </a:lvl1pPr>
          </a:lstStyle>
          <a:p>
            <a:r>
              <a:rPr lang="en-US" dirty="0">
                <a:solidFill>
                  <a:srgbClr val="AAB198"/>
                </a:solidFill>
              </a:rPr>
              <a:t>Campbell &amp; Associates Consulting</a:t>
            </a:r>
          </a:p>
        </p:txBody>
      </p:sp>
      <p:sp>
        <p:nvSpPr>
          <p:cNvPr id="6" name="Rectangle 72"/>
          <p:cNvSpPr>
            <a:spLocks noGrp="1" noChangeArrowheads="1"/>
          </p:cNvSpPr>
          <p:nvPr>
            <p:ph type="dt" sz="half" idx="11"/>
          </p:nvPr>
        </p:nvSpPr>
        <p:spPr>
          <a:ln/>
        </p:spPr>
        <p:txBody>
          <a:bodyPr/>
          <a:lstStyle>
            <a:lvl1pPr>
              <a:defRPr/>
            </a:lvl1pPr>
          </a:lstStyle>
          <a:p>
            <a:endParaRPr lang="en-US" dirty="0">
              <a:solidFill>
                <a:srgbClr val="AAB198"/>
              </a:solidFill>
            </a:endParaRPr>
          </a:p>
        </p:txBody>
      </p:sp>
    </p:spTree>
    <p:extLst>
      <p:ext uri="{BB962C8B-B14F-4D97-AF65-F5344CB8AC3E}">
        <p14:creationId xmlns:p14="http://schemas.microsoft.com/office/powerpoint/2010/main" val="23141574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71"/>
          <p:cNvSpPr>
            <a:spLocks noGrp="1" noChangeArrowheads="1"/>
          </p:cNvSpPr>
          <p:nvPr>
            <p:ph type="ftr" sz="quarter" idx="10"/>
          </p:nvPr>
        </p:nvSpPr>
        <p:spPr>
          <a:ln/>
        </p:spPr>
        <p:txBody>
          <a:bodyPr/>
          <a:lstStyle>
            <a:lvl1pPr>
              <a:defRPr/>
            </a:lvl1pPr>
          </a:lstStyle>
          <a:p>
            <a:r>
              <a:rPr lang="en-US" dirty="0">
                <a:solidFill>
                  <a:srgbClr val="AAB198"/>
                </a:solidFill>
              </a:rPr>
              <a:t>Campbell &amp; Associates Consulting</a:t>
            </a:r>
          </a:p>
        </p:txBody>
      </p:sp>
      <p:sp>
        <p:nvSpPr>
          <p:cNvPr id="8" name="Rectangle 72"/>
          <p:cNvSpPr>
            <a:spLocks noGrp="1" noChangeArrowheads="1"/>
          </p:cNvSpPr>
          <p:nvPr>
            <p:ph type="dt" sz="half" idx="11"/>
          </p:nvPr>
        </p:nvSpPr>
        <p:spPr>
          <a:ln/>
        </p:spPr>
        <p:txBody>
          <a:bodyPr/>
          <a:lstStyle>
            <a:lvl1pPr>
              <a:defRPr/>
            </a:lvl1pPr>
          </a:lstStyle>
          <a:p>
            <a:endParaRPr lang="en-US" dirty="0">
              <a:solidFill>
                <a:srgbClr val="AAB198"/>
              </a:solidFill>
            </a:endParaRPr>
          </a:p>
        </p:txBody>
      </p:sp>
    </p:spTree>
    <p:extLst>
      <p:ext uri="{BB962C8B-B14F-4D97-AF65-F5344CB8AC3E}">
        <p14:creationId xmlns:p14="http://schemas.microsoft.com/office/powerpoint/2010/main" val="29859678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Rectangle 71"/>
          <p:cNvSpPr>
            <a:spLocks noGrp="1" noChangeArrowheads="1"/>
          </p:cNvSpPr>
          <p:nvPr>
            <p:ph type="ftr" sz="quarter" idx="10"/>
          </p:nvPr>
        </p:nvSpPr>
        <p:spPr>
          <a:ln/>
        </p:spPr>
        <p:txBody>
          <a:bodyPr/>
          <a:lstStyle>
            <a:lvl1pPr>
              <a:defRPr/>
            </a:lvl1pPr>
          </a:lstStyle>
          <a:p>
            <a:r>
              <a:rPr lang="en-US" dirty="0">
                <a:solidFill>
                  <a:srgbClr val="AAB198"/>
                </a:solidFill>
              </a:rPr>
              <a:t>Campbell &amp; Associates Consulting</a:t>
            </a:r>
          </a:p>
        </p:txBody>
      </p:sp>
      <p:sp>
        <p:nvSpPr>
          <p:cNvPr id="4" name="Rectangle 72"/>
          <p:cNvSpPr>
            <a:spLocks noGrp="1" noChangeArrowheads="1"/>
          </p:cNvSpPr>
          <p:nvPr>
            <p:ph type="dt" sz="half" idx="11"/>
          </p:nvPr>
        </p:nvSpPr>
        <p:spPr>
          <a:ln/>
        </p:spPr>
        <p:txBody>
          <a:bodyPr/>
          <a:lstStyle>
            <a:lvl1pPr>
              <a:defRPr/>
            </a:lvl1pPr>
          </a:lstStyle>
          <a:p>
            <a:endParaRPr lang="en-US" dirty="0">
              <a:solidFill>
                <a:srgbClr val="AAB198"/>
              </a:solidFill>
            </a:endParaRPr>
          </a:p>
        </p:txBody>
      </p:sp>
    </p:spTree>
    <p:extLst>
      <p:ext uri="{BB962C8B-B14F-4D97-AF65-F5344CB8AC3E}">
        <p14:creationId xmlns:p14="http://schemas.microsoft.com/office/powerpoint/2010/main" val="42699938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1"/>
          <p:cNvSpPr>
            <a:spLocks noGrp="1" noChangeArrowheads="1"/>
          </p:cNvSpPr>
          <p:nvPr>
            <p:ph type="ftr" sz="quarter" idx="10"/>
          </p:nvPr>
        </p:nvSpPr>
        <p:spPr>
          <a:ln/>
        </p:spPr>
        <p:txBody>
          <a:bodyPr/>
          <a:lstStyle>
            <a:lvl1pPr>
              <a:defRPr/>
            </a:lvl1pPr>
          </a:lstStyle>
          <a:p>
            <a:r>
              <a:rPr lang="en-US" dirty="0">
                <a:solidFill>
                  <a:srgbClr val="AAB198"/>
                </a:solidFill>
              </a:rPr>
              <a:t>Campbell &amp; Associates Consulting</a:t>
            </a:r>
          </a:p>
        </p:txBody>
      </p:sp>
      <p:sp>
        <p:nvSpPr>
          <p:cNvPr id="3" name="Rectangle 72"/>
          <p:cNvSpPr>
            <a:spLocks noGrp="1" noChangeArrowheads="1"/>
          </p:cNvSpPr>
          <p:nvPr>
            <p:ph type="dt" sz="half" idx="11"/>
          </p:nvPr>
        </p:nvSpPr>
        <p:spPr>
          <a:ln/>
        </p:spPr>
        <p:txBody>
          <a:bodyPr/>
          <a:lstStyle>
            <a:lvl1pPr>
              <a:defRPr/>
            </a:lvl1pPr>
          </a:lstStyle>
          <a:p>
            <a:endParaRPr lang="en-US" dirty="0">
              <a:solidFill>
                <a:srgbClr val="AAB198"/>
              </a:solidFill>
            </a:endParaRPr>
          </a:p>
        </p:txBody>
      </p:sp>
    </p:spTree>
    <p:extLst>
      <p:ext uri="{BB962C8B-B14F-4D97-AF65-F5344CB8AC3E}">
        <p14:creationId xmlns:p14="http://schemas.microsoft.com/office/powerpoint/2010/main" val="3619857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71"/>
          <p:cNvSpPr>
            <a:spLocks noGrp="1" noChangeArrowheads="1"/>
          </p:cNvSpPr>
          <p:nvPr>
            <p:ph type="ftr" sz="quarter" idx="10"/>
          </p:nvPr>
        </p:nvSpPr>
        <p:spPr>
          <a:ln/>
        </p:spPr>
        <p:txBody>
          <a:bodyPr/>
          <a:lstStyle>
            <a:lvl1pPr>
              <a:defRPr/>
            </a:lvl1pPr>
          </a:lstStyle>
          <a:p>
            <a:r>
              <a:rPr lang="en-US" dirty="0">
                <a:solidFill>
                  <a:srgbClr val="AAB198"/>
                </a:solidFill>
              </a:rPr>
              <a:t>Campbell &amp; Associates Consulting</a:t>
            </a:r>
          </a:p>
        </p:txBody>
      </p:sp>
      <p:sp>
        <p:nvSpPr>
          <p:cNvPr id="6" name="Rectangle 72"/>
          <p:cNvSpPr>
            <a:spLocks noGrp="1" noChangeArrowheads="1"/>
          </p:cNvSpPr>
          <p:nvPr>
            <p:ph type="dt" sz="half" idx="11"/>
          </p:nvPr>
        </p:nvSpPr>
        <p:spPr>
          <a:ln/>
        </p:spPr>
        <p:txBody>
          <a:bodyPr/>
          <a:lstStyle>
            <a:lvl1pPr>
              <a:defRPr/>
            </a:lvl1pPr>
          </a:lstStyle>
          <a:p>
            <a:endParaRPr lang="en-US" dirty="0">
              <a:solidFill>
                <a:srgbClr val="AAB198"/>
              </a:solidFill>
            </a:endParaRPr>
          </a:p>
        </p:txBody>
      </p:sp>
    </p:spTree>
    <p:extLst>
      <p:ext uri="{BB962C8B-B14F-4D97-AF65-F5344CB8AC3E}">
        <p14:creationId xmlns:p14="http://schemas.microsoft.com/office/powerpoint/2010/main" val="33133462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71"/>
          <p:cNvSpPr>
            <a:spLocks noGrp="1" noChangeArrowheads="1"/>
          </p:cNvSpPr>
          <p:nvPr>
            <p:ph type="ftr" sz="quarter" idx="10"/>
          </p:nvPr>
        </p:nvSpPr>
        <p:spPr>
          <a:ln/>
        </p:spPr>
        <p:txBody>
          <a:bodyPr/>
          <a:lstStyle>
            <a:lvl1pPr>
              <a:defRPr/>
            </a:lvl1pPr>
          </a:lstStyle>
          <a:p>
            <a:r>
              <a:rPr lang="en-US" dirty="0">
                <a:solidFill>
                  <a:srgbClr val="AAB198"/>
                </a:solidFill>
              </a:rPr>
              <a:t>Campbell &amp; Associates Consulting</a:t>
            </a:r>
          </a:p>
        </p:txBody>
      </p:sp>
      <p:sp>
        <p:nvSpPr>
          <p:cNvPr id="6" name="Rectangle 72"/>
          <p:cNvSpPr>
            <a:spLocks noGrp="1" noChangeArrowheads="1"/>
          </p:cNvSpPr>
          <p:nvPr>
            <p:ph type="dt" sz="half" idx="11"/>
          </p:nvPr>
        </p:nvSpPr>
        <p:spPr>
          <a:ln/>
        </p:spPr>
        <p:txBody>
          <a:bodyPr/>
          <a:lstStyle>
            <a:lvl1pPr>
              <a:defRPr/>
            </a:lvl1pPr>
          </a:lstStyle>
          <a:p>
            <a:endParaRPr lang="en-US" dirty="0">
              <a:solidFill>
                <a:srgbClr val="AAB198"/>
              </a:solidFill>
            </a:endParaRPr>
          </a:p>
        </p:txBody>
      </p:sp>
    </p:spTree>
    <p:extLst>
      <p:ext uri="{BB962C8B-B14F-4D97-AF65-F5344CB8AC3E}">
        <p14:creationId xmlns:p14="http://schemas.microsoft.com/office/powerpoint/2010/main" val="15461998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28650" y="1825625"/>
            <a:ext cx="78867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1"/>
          <p:cNvSpPr>
            <a:spLocks noGrp="1" noChangeArrowheads="1"/>
          </p:cNvSpPr>
          <p:nvPr>
            <p:ph type="ftr" sz="quarter" idx="10"/>
          </p:nvPr>
        </p:nvSpPr>
        <p:spPr>
          <a:ln/>
        </p:spPr>
        <p:txBody>
          <a:bodyPr/>
          <a:lstStyle>
            <a:lvl1pPr>
              <a:defRPr/>
            </a:lvl1pPr>
          </a:lstStyle>
          <a:p>
            <a:r>
              <a:rPr lang="en-US" dirty="0">
                <a:solidFill>
                  <a:srgbClr val="AAB198"/>
                </a:solidFill>
              </a:rPr>
              <a:t>Campbell &amp; Associates Consulting</a:t>
            </a:r>
          </a:p>
        </p:txBody>
      </p:sp>
      <p:sp>
        <p:nvSpPr>
          <p:cNvPr id="5" name="Rectangle 72"/>
          <p:cNvSpPr>
            <a:spLocks noGrp="1" noChangeArrowheads="1"/>
          </p:cNvSpPr>
          <p:nvPr>
            <p:ph type="dt" sz="half" idx="11"/>
          </p:nvPr>
        </p:nvSpPr>
        <p:spPr>
          <a:ln/>
        </p:spPr>
        <p:txBody>
          <a:bodyPr/>
          <a:lstStyle>
            <a:lvl1pPr>
              <a:defRPr/>
            </a:lvl1pPr>
          </a:lstStyle>
          <a:p>
            <a:endParaRPr lang="en-US" dirty="0">
              <a:solidFill>
                <a:srgbClr val="AAB198"/>
              </a:solidFill>
            </a:endParaRPr>
          </a:p>
        </p:txBody>
      </p:sp>
    </p:spTree>
    <p:extLst>
      <p:ext uri="{BB962C8B-B14F-4D97-AF65-F5344CB8AC3E}">
        <p14:creationId xmlns:p14="http://schemas.microsoft.com/office/powerpoint/2010/main" val="33514697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762625"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71"/>
          <p:cNvSpPr>
            <a:spLocks noGrp="1" noChangeArrowheads="1"/>
          </p:cNvSpPr>
          <p:nvPr>
            <p:ph type="ftr" sz="quarter" idx="10"/>
          </p:nvPr>
        </p:nvSpPr>
        <p:spPr>
          <a:ln/>
        </p:spPr>
        <p:txBody>
          <a:bodyPr/>
          <a:lstStyle>
            <a:lvl1pPr>
              <a:defRPr/>
            </a:lvl1pPr>
          </a:lstStyle>
          <a:p>
            <a:r>
              <a:rPr lang="en-US" dirty="0">
                <a:solidFill>
                  <a:srgbClr val="AAB198"/>
                </a:solidFill>
              </a:rPr>
              <a:t>Campbell &amp; Associates Consulting</a:t>
            </a:r>
          </a:p>
        </p:txBody>
      </p:sp>
      <p:sp>
        <p:nvSpPr>
          <p:cNvPr id="5" name="Rectangle 72"/>
          <p:cNvSpPr>
            <a:spLocks noGrp="1" noChangeArrowheads="1"/>
          </p:cNvSpPr>
          <p:nvPr>
            <p:ph type="dt" sz="half" idx="11"/>
          </p:nvPr>
        </p:nvSpPr>
        <p:spPr>
          <a:ln/>
        </p:spPr>
        <p:txBody>
          <a:bodyPr/>
          <a:lstStyle>
            <a:lvl1pPr>
              <a:defRPr/>
            </a:lvl1pPr>
          </a:lstStyle>
          <a:p>
            <a:endParaRPr lang="en-US" dirty="0">
              <a:solidFill>
                <a:srgbClr val="AAB198"/>
              </a:solidFill>
            </a:endParaRPr>
          </a:p>
        </p:txBody>
      </p:sp>
    </p:spTree>
    <p:extLst>
      <p:ext uri="{BB962C8B-B14F-4D97-AF65-F5344CB8AC3E}">
        <p14:creationId xmlns:p14="http://schemas.microsoft.com/office/powerpoint/2010/main" val="2440270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29845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58"/>
          <p:cNvSpPr>
            <a:spLocks noGrp="1" noChangeArrowheads="1"/>
          </p:cNvSpPr>
          <p:nvPr>
            <p:ph type="sldNum" sz="quarter" idx="10"/>
          </p:nvPr>
        </p:nvSpPr>
        <p:spPr>
          <a:ln/>
        </p:spPr>
        <p:txBody>
          <a:bodyPr/>
          <a:lstStyle>
            <a:lvl1pPr>
              <a:defRPr/>
            </a:lvl1pPr>
          </a:lstStyle>
          <a:p>
            <a:fld id="{7F241557-CBDE-AB42-BDA0-C14D5507B249}" type="slidenum">
              <a:rPr lang="en-US"/>
              <a:pPr/>
              <a:t>‹#›</a:t>
            </a:fld>
            <a:endParaRPr lang="en-US" dirty="0"/>
          </a:p>
        </p:txBody>
      </p:sp>
      <p:sp>
        <p:nvSpPr>
          <p:cNvPr id="5" name="Rectangle 59"/>
          <p:cNvSpPr>
            <a:spLocks noGrp="1" noChangeArrowheads="1"/>
          </p:cNvSpPr>
          <p:nvPr>
            <p:ph type="ftr" sz="quarter" idx="11"/>
          </p:nvPr>
        </p:nvSpPr>
        <p:spPr>
          <a:ln/>
        </p:spPr>
        <p:txBody>
          <a:bodyPr/>
          <a:lstStyle>
            <a:lvl1pPr>
              <a:defRPr/>
            </a:lvl1pPr>
          </a:lstStyle>
          <a:p>
            <a:r>
              <a:rPr lang="en-US" dirty="0">
                <a:solidFill>
                  <a:srgbClr val="AAB198"/>
                </a:solidFill>
              </a:rPr>
              <a:t>Campbell &amp; Associates Consulting</a:t>
            </a:r>
          </a:p>
        </p:txBody>
      </p:sp>
      <p:sp>
        <p:nvSpPr>
          <p:cNvPr id="6" name="Rectangle 60"/>
          <p:cNvSpPr>
            <a:spLocks noGrp="1" noChangeArrowheads="1"/>
          </p:cNvSpPr>
          <p:nvPr>
            <p:ph type="dt" sz="half" idx="12"/>
          </p:nvPr>
        </p:nvSpPr>
        <p:spPr>
          <a:ln/>
        </p:spPr>
        <p:txBody>
          <a:bodyPr/>
          <a:lstStyle>
            <a:lvl1pPr>
              <a:defRPr/>
            </a:lvl1pPr>
          </a:lstStyle>
          <a:p>
            <a:endParaRPr lang="en-US" dirty="0">
              <a:solidFill>
                <a:srgbClr val="AAB198"/>
              </a:solidFill>
            </a:endParaRPr>
          </a:p>
        </p:txBody>
      </p:sp>
    </p:spTree>
    <p:extLst>
      <p:ext uri="{BB962C8B-B14F-4D97-AF65-F5344CB8AC3E}">
        <p14:creationId xmlns:p14="http://schemas.microsoft.com/office/powerpoint/2010/main" val="42617371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8"/>
          <p:cNvSpPr>
            <a:spLocks noGrp="1" noChangeArrowheads="1"/>
          </p:cNvSpPr>
          <p:nvPr>
            <p:ph type="sldNum" sz="quarter" idx="10"/>
          </p:nvPr>
        </p:nvSpPr>
        <p:spPr>
          <a:ln/>
        </p:spPr>
        <p:txBody>
          <a:bodyPr/>
          <a:lstStyle>
            <a:lvl1pPr>
              <a:defRPr/>
            </a:lvl1pPr>
          </a:lstStyle>
          <a:p>
            <a:fld id="{90480503-0F7F-D24C-A5F9-5D78B48790B8}" type="slidenum">
              <a:rPr lang="en-US"/>
              <a:pPr/>
              <a:t>‹#›</a:t>
            </a:fld>
            <a:endParaRPr lang="en-US" dirty="0"/>
          </a:p>
        </p:txBody>
      </p:sp>
      <p:sp>
        <p:nvSpPr>
          <p:cNvPr id="5" name="Rectangle 59"/>
          <p:cNvSpPr>
            <a:spLocks noGrp="1" noChangeArrowheads="1"/>
          </p:cNvSpPr>
          <p:nvPr>
            <p:ph type="ftr" sz="quarter" idx="11"/>
          </p:nvPr>
        </p:nvSpPr>
        <p:spPr>
          <a:ln/>
        </p:spPr>
        <p:txBody>
          <a:bodyPr/>
          <a:lstStyle>
            <a:lvl1pPr>
              <a:defRPr/>
            </a:lvl1pPr>
          </a:lstStyle>
          <a:p>
            <a:r>
              <a:rPr lang="en-US" dirty="0">
                <a:solidFill>
                  <a:srgbClr val="AAB198"/>
                </a:solidFill>
              </a:rPr>
              <a:t>Campbell &amp; Associates Consulting</a:t>
            </a:r>
          </a:p>
        </p:txBody>
      </p:sp>
      <p:sp>
        <p:nvSpPr>
          <p:cNvPr id="6" name="Rectangle 60"/>
          <p:cNvSpPr>
            <a:spLocks noGrp="1" noChangeArrowheads="1"/>
          </p:cNvSpPr>
          <p:nvPr>
            <p:ph type="dt" sz="half" idx="12"/>
          </p:nvPr>
        </p:nvSpPr>
        <p:spPr>
          <a:ln/>
        </p:spPr>
        <p:txBody>
          <a:bodyPr/>
          <a:lstStyle>
            <a:lvl1pPr>
              <a:defRPr/>
            </a:lvl1pPr>
          </a:lstStyle>
          <a:p>
            <a:endParaRPr lang="en-US" dirty="0">
              <a:solidFill>
                <a:srgbClr val="AAB198"/>
              </a:solidFill>
            </a:endParaRPr>
          </a:p>
        </p:txBody>
      </p:sp>
    </p:spTree>
    <p:extLst>
      <p:ext uri="{BB962C8B-B14F-4D97-AF65-F5344CB8AC3E}">
        <p14:creationId xmlns:p14="http://schemas.microsoft.com/office/powerpoint/2010/main" val="5779893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58"/>
          <p:cNvSpPr>
            <a:spLocks noGrp="1" noChangeArrowheads="1"/>
          </p:cNvSpPr>
          <p:nvPr>
            <p:ph type="sldNum" sz="quarter" idx="10"/>
          </p:nvPr>
        </p:nvSpPr>
        <p:spPr>
          <a:ln/>
        </p:spPr>
        <p:txBody>
          <a:bodyPr/>
          <a:lstStyle>
            <a:lvl1pPr>
              <a:defRPr/>
            </a:lvl1pPr>
          </a:lstStyle>
          <a:p>
            <a:fld id="{8CF2A96E-6E7F-1C44-BE33-2B02B9308589}" type="slidenum">
              <a:rPr lang="en-US"/>
              <a:pPr/>
              <a:t>‹#›</a:t>
            </a:fld>
            <a:endParaRPr lang="en-US" dirty="0"/>
          </a:p>
        </p:txBody>
      </p:sp>
      <p:sp>
        <p:nvSpPr>
          <p:cNvPr id="5" name="Rectangle 59"/>
          <p:cNvSpPr>
            <a:spLocks noGrp="1" noChangeArrowheads="1"/>
          </p:cNvSpPr>
          <p:nvPr>
            <p:ph type="ftr" sz="quarter" idx="11"/>
          </p:nvPr>
        </p:nvSpPr>
        <p:spPr>
          <a:ln/>
        </p:spPr>
        <p:txBody>
          <a:bodyPr/>
          <a:lstStyle>
            <a:lvl1pPr>
              <a:defRPr/>
            </a:lvl1pPr>
          </a:lstStyle>
          <a:p>
            <a:r>
              <a:rPr lang="en-US" dirty="0">
                <a:solidFill>
                  <a:srgbClr val="AAB198"/>
                </a:solidFill>
              </a:rPr>
              <a:t>Campbell &amp; Associates Consulting</a:t>
            </a:r>
          </a:p>
        </p:txBody>
      </p:sp>
      <p:sp>
        <p:nvSpPr>
          <p:cNvPr id="6" name="Rectangle 60"/>
          <p:cNvSpPr>
            <a:spLocks noGrp="1" noChangeArrowheads="1"/>
          </p:cNvSpPr>
          <p:nvPr>
            <p:ph type="dt" sz="half" idx="12"/>
          </p:nvPr>
        </p:nvSpPr>
        <p:spPr>
          <a:ln/>
        </p:spPr>
        <p:txBody>
          <a:bodyPr/>
          <a:lstStyle>
            <a:lvl1pPr>
              <a:defRPr/>
            </a:lvl1pPr>
          </a:lstStyle>
          <a:p>
            <a:endParaRPr lang="en-US" dirty="0">
              <a:solidFill>
                <a:srgbClr val="AAB198"/>
              </a:solidFill>
            </a:endParaRPr>
          </a:p>
        </p:txBody>
      </p:sp>
    </p:spTree>
    <p:extLst>
      <p:ext uri="{BB962C8B-B14F-4D97-AF65-F5344CB8AC3E}">
        <p14:creationId xmlns:p14="http://schemas.microsoft.com/office/powerpoint/2010/main" val="3956630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36725"/>
            <a:ext cx="4038600" cy="18272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36725"/>
            <a:ext cx="4038600" cy="18272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8"/>
          <p:cNvSpPr>
            <a:spLocks noGrp="1" noChangeArrowheads="1"/>
          </p:cNvSpPr>
          <p:nvPr>
            <p:ph type="sldNum" sz="quarter" idx="10"/>
          </p:nvPr>
        </p:nvSpPr>
        <p:spPr>
          <a:ln/>
        </p:spPr>
        <p:txBody>
          <a:bodyPr/>
          <a:lstStyle>
            <a:lvl1pPr>
              <a:defRPr/>
            </a:lvl1pPr>
          </a:lstStyle>
          <a:p>
            <a:fld id="{C6DEE022-1250-D248-AECB-27E0EF3F50BD}" type="slidenum">
              <a:rPr lang="en-US"/>
              <a:pPr/>
              <a:t>‹#›</a:t>
            </a:fld>
            <a:endParaRPr lang="en-US" dirty="0"/>
          </a:p>
        </p:txBody>
      </p:sp>
      <p:sp>
        <p:nvSpPr>
          <p:cNvPr id="6" name="Rectangle 59"/>
          <p:cNvSpPr>
            <a:spLocks noGrp="1" noChangeArrowheads="1"/>
          </p:cNvSpPr>
          <p:nvPr>
            <p:ph type="ftr" sz="quarter" idx="11"/>
          </p:nvPr>
        </p:nvSpPr>
        <p:spPr>
          <a:ln/>
        </p:spPr>
        <p:txBody>
          <a:bodyPr/>
          <a:lstStyle>
            <a:lvl1pPr>
              <a:defRPr/>
            </a:lvl1pPr>
          </a:lstStyle>
          <a:p>
            <a:r>
              <a:rPr lang="en-US" dirty="0">
                <a:solidFill>
                  <a:srgbClr val="AAB198"/>
                </a:solidFill>
              </a:rPr>
              <a:t>Campbell &amp; Associates Consulting</a:t>
            </a:r>
          </a:p>
        </p:txBody>
      </p:sp>
      <p:sp>
        <p:nvSpPr>
          <p:cNvPr id="7" name="Rectangle 60"/>
          <p:cNvSpPr>
            <a:spLocks noGrp="1" noChangeArrowheads="1"/>
          </p:cNvSpPr>
          <p:nvPr>
            <p:ph type="dt" sz="half" idx="12"/>
          </p:nvPr>
        </p:nvSpPr>
        <p:spPr>
          <a:ln/>
        </p:spPr>
        <p:txBody>
          <a:bodyPr/>
          <a:lstStyle>
            <a:lvl1pPr>
              <a:defRPr/>
            </a:lvl1pPr>
          </a:lstStyle>
          <a:p>
            <a:endParaRPr lang="en-US" dirty="0">
              <a:solidFill>
                <a:srgbClr val="AAB198"/>
              </a:solidFill>
            </a:endParaRPr>
          </a:p>
        </p:txBody>
      </p:sp>
    </p:spTree>
    <p:extLst>
      <p:ext uri="{BB962C8B-B14F-4D97-AF65-F5344CB8AC3E}">
        <p14:creationId xmlns:p14="http://schemas.microsoft.com/office/powerpoint/2010/main" val="33217605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8"/>
          <p:cNvSpPr>
            <a:spLocks noGrp="1" noChangeArrowheads="1"/>
          </p:cNvSpPr>
          <p:nvPr>
            <p:ph type="sldNum" sz="quarter" idx="10"/>
          </p:nvPr>
        </p:nvSpPr>
        <p:spPr>
          <a:ln/>
        </p:spPr>
        <p:txBody>
          <a:bodyPr/>
          <a:lstStyle>
            <a:lvl1pPr>
              <a:defRPr/>
            </a:lvl1pPr>
          </a:lstStyle>
          <a:p>
            <a:fld id="{79337306-EFD8-2E4D-8A38-046B56833810}" type="slidenum">
              <a:rPr lang="en-US"/>
              <a:pPr/>
              <a:t>‹#›</a:t>
            </a:fld>
            <a:endParaRPr lang="en-US" dirty="0"/>
          </a:p>
        </p:txBody>
      </p:sp>
      <p:sp>
        <p:nvSpPr>
          <p:cNvPr id="8" name="Rectangle 59"/>
          <p:cNvSpPr>
            <a:spLocks noGrp="1" noChangeArrowheads="1"/>
          </p:cNvSpPr>
          <p:nvPr>
            <p:ph type="ftr" sz="quarter" idx="11"/>
          </p:nvPr>
        </p:nvSpPr>
        <p:spPr>
          <a:ln/>
        </p:spPr>
        <p:txBody>
          <a:bodyPr/>
          <a:lstStyle>
            <a:lvl1pPr>
              <a:defRPr/>
            </a:lvl1pPr>
          </a:lstStyle>
          <a:p>
            <a:r>
              <a:rPr lang="en-US" dirty="0">
                <a:solidFill>
                  <a:srgbClr val="AAB198"/>
                </a:solidFill>
              </a:rPr>
              <a:t>Campbell &amp; Associates Consulting</a:t>
            </a:r>
          </a:p>
        </p:txBody>
      </p:sp>
      <p:sp>
        <p:nvSpPr>
          <p:cNvPr id="9" name="Rectangle 60"/>
          <p:cNvSpPr>
            <a:spLocks noGrp="1" noChangeArrowheads="1"/>
          </p:cNvSpPr>
          <p:nvPr>
            <p:ph type="dt" sz="half" idx="12"/>
          </p:nvPr>
        </p:nvSpPr>
        <p:spPr>
          <a:ln/>
        </p:spPr>
        <p:txBody>
          <a:bodyPr/>
          <a:lstStyle>
            <a:lvl1pPr>
              <a:defRPr/>
            </a:lvl1pPr>
          </a:lstStyle>
          <a:p>
            <a:endParaRPr lang="en-US" dirty="0">
              <a:solidFill>
                <a:srgbClr val="AAB198"/>
              </a:solidFill>
            </a:endParaRPr>
          </a:p>
        </p:txBody>
      </p:sp>
    </p:spTree>
    <p:extLst>
      <p:ext uri="{BB962C8B-B14F-4D97-AF65-F5344CB8AC3E}">
        <p14:creationId xmlns:p14="http://schemas.microsoft.com/office/powerpoint/2010/main" val="322286752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8"/>
          <p:cNvSpPr>
            <a:spLocks noGrp="1" noChangeArrowheads="1"/>
          </p:cNvSpPr>
          <p:nvPr>
            <p:ph type="sldNum" sz="quarter" idx="10"/>
          </p:nvPr>
        </p:nvSpPr>
        <p:spPr>
          <a:ln/>
        </p:spPr>
        <p:txBody>
          <a:bodyPr/>
          <a:lstStyle>
            <a:lvl1pPr>
              <a:defRPr/>
            </a:lvl1pPr>
          </a:lstStyle>
          <a:p>
            <a:fld id="{18941450-EE88-8A43-B2B4-461439BCF693}" type="slidenum">
              <a:rPr lang="en-US"/>
              <a:pPr/>
              <a:t>‹#›</a:t>
            </a:fld>
            <a:endParaRPr lang="en-US" dirty="0"/>
          </a:p>
        </p:txBody>
      </p:sp>
      <p:sp>
        <p:nvSpPr>
          <p:cNvPr id="4" name="Rectangle 59"/>
          <p:cNvSpPr>
            <a:spLocks noGrp="1" noChangeArrowheads="1"/>
          </p:cNvSpPr>
          <p:nvPr>
            <p:ph type="ftr" sz="quarter" idx="11"/>
          </p:nvPr>
        </p:nvSpPr>
        <p:spPr>
          <a:ln/>
        </p:spPr>
        <p:txBody>
          <a:bodyPr/>
          <a:lstStyle>
            <a:lvl1pPr>
              <a:defRPr/>
            </a:lvl1pPr>
          </a:lstStyle>
          <a:p>
            <a:r>
              <a:rPr lang="en-US" dirty="0">
                <a:solidFill>
                  <a:srgbClr val="AAB198"/>
                </a:solidFill>
              </a:rPr>
              <a:t>Campbell &amp; Associates Consulting</a:t>
            </a:r>
          </a:p>
        </p:txBody>
      </p:sp>
      <p:sp>
        <p:nvSpPr>
          <p:cNvPr id="5" name="Rectangle 60"/>
          <p:cNvSpPr>
            <a:spLocks noGrp="1" noChangeArrowheads="1"/>
          </p:cNvSpPr>
          <p:nvPr>
            <p:ph type="dt" sz="half" idx="12"/>
          </p:nvPr>
        </p:nvSpPr>
        <p:spPr>
          <a:ln/>
        </p:spPr>
        <p:txBody>
          <a:bodyPr/>
          <a:lstStyle>
            <a:lvl1pPr>
              <a:defRPr/>
            </a:lvl1pPr>
          </a:lstStyle>
          <a:p>
            <a:endParaRPr lang="en-US" dirty="0">
              <a:solidFill>
                <a:srgbClr val="AAB198"/>
              </a:solidFill>
            </a:endParaRPr>
          </a:p>
        </p:txBody>
      </p:sp>
    </p:spTree>
    <p:extLst>
      <p:ext uri="{BB962C8B-B14F-4D97-AF65-F5344CB8AC3E}">
        <p14:creationId xmlns:p14="http://schemas.microsoft.com/office/powerpoint/2010/main" val="41410906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8"/>
          <p:cNvSpPr>
            <a:spLocks noGrp="1" noChangeArrowheads="1"/>
          </p:cNvSpPr>
          <p:nvPr>
            <p:ph type="sldNum" sz="quarter" idx="10"/>
          </p:nvPr>
        </p:nvSpPr>
        <p:spPr>
          <a:ln/>
        </p:spPr>
        <p:txBody>
          <a:bodyPr/>
          <a:lstStyle>
            <a:lvl1pPr>
              <a:defRPr/>
            </a:lvl1pPr>
          </a:lstStyle>
          <a:p>
            <a:fld id="{3DF56632-9741-B344-8C2E-6C356204A137}" type="slidenum">
              <a:rPr lang="en-US"/>
              <a:pPr/>
              <a:t>‹#›</a:t>
            </a:fld>
            <a:endParaRPr lang="en-US" dirty="0"/>
          </a:p>
        </p:txBody>
      </p:sp>
      <p:sp>
        <p:nvSpPr>
          <p:cNvPr id="3" name="Rectangle 59"/>
          <p:cNvSpPr>
            <a:spLocks noGrp="1" noChangeArrowheads="1"/>
          </p:cNvSpPr>
          <p:nvPr>
            <p:ph type="ftr" sz="quarter" idx="11"/>
          </p:nvPr>
        </p:nvSpPr>
        <p:spPr>
          <a:ln/>
        </p:spPr>
        <p:txBody>
          <a:bodyPr/>
          <a:lstStyle>
            <a:lvl1pPr>
              <a:defRPr/>
            </a:lvl1pPr>
          </a:lstStyle>
          <a:p>
            <a:r>
              <a:rPr lang="en-US" dirty="0">
                <a:solidFill>
                  <a:srgbClr val="AAB198"/>
                </a:solidFill>
              </a:rPr>
              <a:t>Campbell &amp; Associates Consulting</a:t>
            </a:r>
          </a:p>
        </p:txBody>
      </p:sp>
      <p:sp>
        <p:nvSpPr>
          <p:cNvPr id="4" name="Rectangle 60"/>
          <p:cNvSpPr>
            <a:spLocks noGrp="1" noChangeArrowheads="1"/>
          </p:cNvSpPr>
          <p:nvPr>
            <p:ph type="dt" sz="half" idx="12"/>
          </p:nvPr>
        </p:nvSpPr>
        <p:spPr>
          <a:ln/>
        </p:spPr>
        <p:txBody>
          <a:bodyPr/>
          <a:lstStyle>
            <a:lvl1pPr>
              <a:defRPr/>
            </a:lvl1pPr>
          </a:lstStyle>
          <a:p>
            <a:endParaRPr lang="en-US" dirty="0">
              <a:solidFill>
                <a:srgbClr val="AAB198"/>
              </a:solidFill>
            </a:endParaRPr>
          </a:p>
        </p:txBody>
      </p:sp>
    </p:spTree>
    <p:extLst>
      <p:ext uri="{BB962C8B-B14F-4D97-AF65-F5344CB8AC3E}">
        <p14:creationId xmlns:p14="http://schemas.microsoft.com/office/powerpoint/2010/main" val="344360204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8"/>
          <p:cNvSpPr>
            <a:spLocks noGrp="1" noChangeArrowheads="1"/>
          </p:cNvSpPr>
          <p:nvPr>
            <p:ph type="sldNum" sz="quarter" idx="10"/>
          </p:nvPr>
        </p:nvSpPr>
        <p:spPr>
          <a:ln/>
        </p:spPr>
        <p:txBody>
          <a:bodyPr/>
          <a:lstStyle>
            <a:lvl1pPr>
              <a:defRPr/>
            </a:lvl1pPr>
          </a:lstStyle>
          <a:p>
            <a:fld id="{0199544A-2A06-1042-AE9C-D089EE7ED63F}" type="slidenum">
              <a:rPr lang="en-US"/>
              <a:pPr/>
              <a:t>‹#›</a:t>
            </a:fld>
            <a:endParaRPr lang="en-US" dirty="0"/>
          </a:p>
        </p:txBody>
      </p:sp>
      <p:sp>
        <p:nvSpPr>
          <p:cNvPr id="6" name="Rectangle 59"/>
          <p:cNvSpPr>
            <a:spLocks noGrp="1" noChangeArrowheads="1"/>
          </p:cNvSpPr>
          <p:nvPr>
            <p:ph type="ftr" sz="quarter" idx="11"/>
          </p:nvPr>
        </p:nvSpPr>
        <p:spPr>
          <a:ln/>
        </p:spPr>
        <p:txBody>
          <a:bodyPr/>
          <a:lstStyle>
            <a:lvl1pPr>
              <a:defRPr/>
            </a:lvl1pPr>
          </a:lstStyle>
          <a:p>
            <a:r>
              <a:rPr lang="en-US" dirty="0">
                <a:solidFill>
                  <a:srgbClr val="AAB198"/>
                </a:solidFill>
              </a:rPr>
              <a:t>Campbell &amp; Associates Consulting</a:t>
            </a:r>
          </a:p>
        </p:txBody>
      </p:sp>
      <p:sp>
        <p:nvSpPr>
          <p:cNvPr id="7" name="Rectangle 60"/>
          <p:cNvSpPr>
            <a:spLocks noGrp="1" noChangeArrowheads="1"/>
          </p:cNvSpPr>
          <p:nvPr>
            <p:ph type="dt" sz="half" idx="12"/>
          </p:nvPr>
        </p:nvSpPr>
        <p:spPr>
          <a:ln/>
        </p:spPr>
        <p:txBody>
          <a:bodyPr/>
          <a:lstStyle>
            <a:lvl1pPr>
              <a:defRPr/>
            </a:lvl1pPr>
          </a:lstStyle>
          <a:p>
            <a:endParaRPr lang="en-US" dirty="0">
              <a:solidFill>
                <a:srgbClr val="AAB198"/>
              </a:solidFill>
            </a:endParaRPr>
          </a:p>
        </p:txBody>
      </p:sp>
    </p:spTree>
    <p:extLst>
      <p:ext uri="{BB962C8B-B14F-4D97-AF65-F5344CB8AC3E}">
        <p14:creationId xmlns:p14="http://schemas.microsoft.com/office/powerpoint/2010/main" val="290144608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58"/>
          <p:cNvSpPr>
            <a:spLocks noGrp="1" noChangeArrowheads="1"/>
          </p:cNvSpPr>
          <p:nvPr>
            <p:ph type="sldNum" sz="quarter" idx="10"/>
          </p:nvPr>
        </p:nvSpPr>
        <p:spPr>
          <a:ln/>
        </p:spPr>
        <p:txBody>
          <a:bodyPr/>
          <a:lstStyle>
            <a:lvl1pPr>
              <a:defRPr/>
            </a:lvl1pPr>
          </a:lstStyle>
          <a:p>
            <a:fld id="{2621EBA2-4D18-5A43-B7A4-27AA00F7D0B7}" type="slidenum">
              <a:rPr lang="en-US"/>
              <a:pPr/>
              <a:t>‹#›</a:t>
            </a:fld>
            <a:endParaRPr lang="en-US" dirty="0"/>
          </a:p>
        </p:txBody>
      </p:sp>
      <p:sp>
        <p:nvSpPr>
          <p:cNvPr id="6" name="Rectangle 59"/>
          <p:cNvSpPr>
            <a:spLocks noGrp="1" noChangeArrowheads="1"/>
          </p:cNvSpPr>
          <p:nvPr>
            <p:ph type="ftr" sz="quarter" idx="11"/>
          </p:nvPr>
        </p:nvSpPr>
        <p:spPr>
          <a:ln/>
        </p:spPr>
        <p:txBody>
          <a:bodyPr/>
          <a:lstStyle>
            <a:lvl1pPr>
              <a:defRPr/>
            </a:lvl1pPr>
          </a:lstStyle>
          <a:p>
            <a:r>
              <a:rPr lang="en-US" dirty="0">
                <a:solidFill>
                  <a:srgbClr val="AAB198"/>
                </a:solidFill>
              </a:rPr>
              <a:t>Campbell &amp; Associates Consulting</a:t>
            </a:r>
          </a:p>
        </p:txBody>
      </p:sp>
      <p:sp>
        <p:nvSpPr>
          <p:cNvPr id="7" name="Rectangle 60"/>
          <p:cNvSpPr>
            <a:spLocks noGrp="1" noChangeArrowheads="1"/>
          </p:cNvSpPr>
          <p:nvPr>
            <p:ph type="dt" sz="half" idx="12"/>
          </p:nvPr>
        </p:nvSpPr>
        <p:spPr>
          <a:ln/>
        </p:spPr>
        <p:txBody>
          <a:bodyPr/>
          <a:lstStyle>
            <a:lvl1pPr>
              <a:defRPr/>
            </a:lvl1pPr>
          </a:lstStyle>
          <a:p>
            <a:endParaRPr lang="en-US" dirty="0">
              <a:solidFill>
                <a:srgbClr val="AAB198"/>
              </a:solidFill>
            </a:endParaRPr>
          </a:p>
        </p:txBody>
      </p:sp>
    </p:spTree>
    <p:extLst>
      <p:ext uri="{BB962C8B-B14F-4D97-AF65-F5344CB8AC3E}">
        <p14:creationId xmlns:p14="http://schemas.microsoft.com/office/powerpoint/2010/main" val="331643911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8"/>
          <p:cNvSpPr>
            <a:spLocks noGrp="1" noChangeArrowheads="1"/>
          </p:cNvSpPr>
          <p:nvPr>
            <p:ph type="sldNum" sz="quarter" idx="10"/>
          </p:nvPr>
        </p:nvSpPr>
        <p:spPr>
          <a:ln/>
        </p:spPr>
        <p:txBody>
          <a:bodyPr/>
          <a:lstStyle>
            <a:lvl1pPr>
              <a:defRPr/>
            </a:lvl1pPr>
          </a:lstStyle>
          <a:p>
            <a:fld id="{D3E7ECCA-547E-B244-A46F-9188A0735446}" type="slidenum">
              <a:rPr lang="en-US"/>
              <a:pPr/>
              <a:t>‹#›</a:t>
            </a:fld>
            <a:endParaRPr lang="en-US" dirty="0"/>
          </a:p>
        </p:txBody>
      </p:sp>
      <p:sp>
        <p:nvSpPr>
          <p:cNvPr id="5" name="Rectangle 59"/>
          <p:cNvSpPr>
            <a:spLocks noGrp="1" noChangeArrowheads="1"/>
          </p:cNvSpPr>
          <p:nvPr>
            <p:ph type="ftr" sz="quarter" idx="11"/>
          </p:nvPr>
        </p:nvSpPr>
        <p:spPr>
          <a:ln/>
        </p:spPr>
        <p:txBody>
          <a:bodyPr/>
          <a:lstStyle>
            <a:lvl1pPr>
              <a:defRPr/>
            </a:lvl1pPr>
          </a:lstStyle>
          <a:p>
            <a:r>
              <a:rPr lang="en-US" dirty="0">
                <a:solidFill>
                  <a:srgbClr val="AAB198"/>
                </a:solidFill>
              </a:rPr>
              <a:t>Campbell &amp; Associates Consulting</a:t>
            </a:r>
          </a:p>
        </p:txBody>
      </p:sp>
      <p:sp>
        <p:nvSpPr>
          <p:cNvPr id="6" name="Rectangle 60"/>
          <p:cNvSpPr>
            <a:spLocks noGrp="1" noChangeArrowheads="1"/>
          </p:cNvSpPr>
          <p:nvPr>
            <p:ph type="dt" sz="half" idx="12"/>
          </p:nvPr>
        </p:nvSpPr>
        <p:spPr>
          <a:ln/>
        </p:spPr>
        <p:txBody>
          <a:bodyPr/>
          <a:lstStyle>
            <a:lvl1pPr>
              <a:defRPr/>
            </a:lvl1pPr>
          </a:lstStyle>
          <a:p>
            <a:endParaRPr lang="en-US" dirty="0">
              <a:solidFill>
                <a:srgbClr val="AAB198"/>
              </a:solidFill>
            </a:endParaRPr>
          </a:p>
        </p:txBody>
      </p:sp>
    </p:spTree>
    <p:extLst>
      <p:ext uri="{BB962C8B-B14F-4D97-AF65-F5344CB8AC3E}">
        <p14:creationId xmlns:p14="http://schemas.microsoft.com/office/powerpoint/2010/main" val="862681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914202"/>
            <a:ext cx="8229600" cy="2499153"/>
          </a:xfrm>
        </p:spPr>
        <p:txBody>
          <a:bodyPr/>
          <a:lstStyle>
            <a:lvl1pPr>
              <a:defRPr sz="25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icture Placeholder 2"/>
          <p:cNvSpPr>
            <a:spLocks noGrp="1"/>
          </p:cNvSpPr>
          <p:nvPr>
            <p:ph type="pic" idx="10"/>
          </p:nvPr>
        </p:nvSpPr>
        <p:spPr>
          <a:xfrm>
            <a:off x="457200" y="4546388"/>
            <a:ext cx="2697480" cy="2025258"/>
          </a:xfrm>
        </p:spPr>
        <p:txBody>
          <a:bodyPr>
            <a:normAutofit/>
          </a:bodyPr>
          <a:lstStyle>
            <a:lvl1pPr marL="0" indent="0">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1" name="Picture Placeholder 2"/>
          <p:cNvSpPr>
            <a:spLocks noGrp="1"/>
          </p:cNvSpPr>
          <p:nvPr>
            <p:ph type="pic" idx="11"/>
          </p:nvPr>
        </p:nvSpPr>
        <p:spPr>
          <a:xfrm>
            <a:off x="3221845" y="4546388"/>
            <a:ext cx="2697480" cy="2025258"/>
          </a:xfrm>
        </p:spPr>
        <p:txBody>
          <a:bodyPr>
            <a:normAutofit/>
          </a:bodyPr>
          <a:lstStyle>
            <a:lvl1pPr marL="0" indent="0">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2" name="Picture Placeholder 2"/>
          <p:cNvSpPr>
            <a:spLocks noGrp="1"/>
          </p:cNvSpPr>
          <p:nvPr>
            <p:ph type="pic" idx="12"/>
          </p:nvPr>
        </p:nvSpPr>
        <p:spPr>
          <a:xfrm>
            <a:off x="5989320" y="4546388"/>
            <a:ext cx="2697480" cy="2025258"/>
          </a:xfrm>
        </p:spPr>
        <p:txBody>
          <a:bodyPr>
            <a:normAutofit/>
          </a:bodyPr>
          <a:lstStyle>
            <a:lvl1pPr marL="0" indent="0">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Tree>
    <p:extLst>
      <p:ext uri="{BB962C8B-B14F-4D97-AF65-F5344CB8AC3E}">
        <p14:creationId xmlns:p14="http://schemas.microsoft.com/office/powerpoint/2010/main" val="279441646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84213"/>
            <a:ext cx="2057400" cy="28797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84213"/>
            <a:ext cx="6019800" cy="28797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8"/>
          <p:cNvSpPr>
            <a:spLocks noGrp="1" noChangeArrowheads="1"/>
          </p:cNvSpPr>
          <p:nvPr>
            <p:ph type="sldNum" sz="quarter" idx="10"/>
          </p:nvPr>
        </p:nvSpPr>
        <p:spPr>
          <a:ln/>
        </p:spPr>
        <p:txBody>
          <a:bodyPr/>
          <a:lstStyle>
            <a:lvl1pPr>
              <a:defRPr/>
            </a:lvl1pPr>
          </a:lstStyle>
          <a:p>
            <a:fld id="{3C21AA92-9B21-DF4F-AD20-DA87B7FF5F2E}" type="slidenum">
              <a:rPr lang="en-US"/>
              <a:pPr/>
              <a:t>‹#›</a:t>
            </a:fld>
            <a:endParaRPr lang="en-US" dirty="0"/>
          </a:p>
        </p:txBody>
      </p:sp>
      <p:sp>
        <p:nvSpPr>
          <p:cNvPr id="5" name="Rectangle 59"/>
          <p:cNvSpPr>
            <a:spLocks noGrp="1" noChangeArrowheads="1"/>
          </p:cNvSpPr>
          <p:nvPr>
            <p:ph type="ftr" sz="quarter" idx="11"/>
          </p:nvPr>
        </p:nvSpPr>
        <p:spPr>
          <a:ln/>
        </p:spPr>
        <p:txBody>
          <a:bodyPr/>
          <a:lstStyle>
            <a:lvl1pPr>
              <a:defRPr/>
            </a:lvl1pPr>
          </a:lstStyle>
          <a:p>
            <a:r>
              <a:rPr lang="en-US" dirty="0">
                <a:solidFill>
                  <a:srgbClr val="AAB198"/>
                </a:solidFill>
              </a:rPr>
              <a:t>Campbell &amp; Associates Consulting</a:t>
            </a:r>
          </a:p>
        </p:txBody>
      </p:sp>
      <p:sp>
        <p:nvSpPr>
          <p:cNvPr id="6" name="Rectangle 60"/>
          <p:cNvSpPr>
            <a:spLocks noGrp="1" noChangeArrowheads="1"/>
          </p:cNvSpPr>
          <p:nvPr>
            <p:ph type="dt" sz="half" idx="12"/>
          </p:nvPr>
        </p:nvSpPr>
        <p:spPr>
          <a:ln/>
        </p:spPr>
        <p:txBody>
          <a:bodyPr/>
          <a:lstStyle>
            <a:lvl1pPr>
              <a:defRPr/>
            </a:lvl1pPr>
          </a:lstStyle>
          <a:p>
            <a:endParaRPr lang="en-US" dirty="0">
              <a:solidFill>
                <a:srgbClr val="AAB198"/>
              </a:solidFill>
            </a:endParaRPr>
          </a:p>
        </p:txBody>
      </p:sp>
    </p:spTree>
    <p:extLst>
      <p:ext uri="{BB962C8B-B14F-4D97-AF65-F5344CB8AC3E}">
        <p14:creationId xmlns:p14="http://schemas.microsoft.com/office/powerpoint/2010/main" val="2470160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7242"/>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90208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a:t>
            </a:r>
            <a:r>
              <a:rPr lang="en-US" dirty="0" err="1"/>
              <a:t>styl</a:t>
            </a:r>
            <a:endParaRPr lang="en-US" dirty="0"/>
          </a:p>
        </p:txBody>
      </p:sp>
      <p:sp>
        <p:nvSpPr>
          <p:cNvPr id="3" name="Content Placeholder 2"/>
          <p:cNvSpPr>
            <a:spLocks noGrp="1"/>
          </p:cNvSpPr>
          <p:nvPr>
            <p:ph sz="half" idx="1"/>
          </p:nvPr>
        </p:nvSpPr>
        <p:spPr>
          <a:xfrm>
            <a:off x="457200" y="1831921"/>
            <a:ext cx="4038600" cy="429424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831921"/>
            <a:ext cx="4038600" cy="429424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018128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868265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7496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Blank">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4418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71"/>
          <p:cNvSpPr>
            <a:spLocks noGrp="1" noChangeArrowheads="1"/>
          </p:cNvSpPr>
          <p:nvPr>
            <p:ph type="ftr" sz="quarter" idx="10"/>
          </p:nvPr>
        </p:nvSpPr>
        <p:spPr>
          <a:ln/>
        </p:spPr>
        <p:txBody>
          <a:bodyPr/>
          <a:lstStyle>
            <a:lvl1pPr>
              <a:defRPr/>
            </a:lvl1pPr>
          </a:lstStyle>
          <a:p>
            <a:r>
              <a:rPr lang="en-US" dirty="0">
                <a:solidFill>
                  <a:srgbClr val="AAB198"/>
                </a:solidFill>
              </a:rPr>
              <a:t>Campbell &amp; Associates Consulting</a:t>
            </a:r>
          </a:p>
        </p:txBody>
      </p:sp>
      <p:sp>
        <p:nvSpPr>
          <p:cNvPr id="5" name="Rectangle 72"/>
          <p:cNvSpPr>
            <a:spLocks noGrp="1" noChangeArrowheads="1"/>
          </p:cNvSpPr>
          <p:nvPr>
            <p:ph type="dt" sz="half" idx="11"/>
          </p:nvPr>
        </p:nvSpPr>
        <p:spPr>
          <a:ln/>
        </p:spPr>
        <p:txBody>
          <a:bodyPr/>
          <a:lstStyle>
            <a:lvl1pPr>
              <a:defRPr/>
            </a:lvl1pPr>
          </a:lstStyle>
          <a:p>
            <a:endParaRPr lang="en-US" dirty="0">
              <a:solidFill>
                <a:srgbClr val="AAB198"/>
              </a:solidFill>
            </a:endParaRPr>
          </a:p>
        </p:txBody>
      </p:sp>
    </p:spTree>
    <p:extLst>
      <p:ext uri="{BB962C8B-B14F-4D97-AF65-F5344CB8AC3E}">
        <p14:creationId xmlns:p14="http://schemas.microsoft.com/office/powerpoint/2010/main" val="3713468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13" Type="http://schemas.openxmlformats.org/officeDocument/2006/relationships/image" Target="../media/image3.jpeg"/><Relationship Id="rId3" Type="http://schemas.openxmlformats.org/officeDocument/2006/relationships/slideLayout" Target="../slideLayouts/slideLayout11.xml"/><Relationship Id="rId7" Type="http://schemas.openxmlformats.org/officeDocument/2006/relationships/slideLayout" Target="../slideLayouts/slideLayout15.xml"/><Relationship Id="rId12"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slideLayout" Target="../slideLayouts/slideLayout19.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13" Type="http://schemas.openxmlformats.org/officeDocument/2006/relationships/image" Target="../media/image3.jpeg"/><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3.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0" cstate="prin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062957"/>
            <a:ext cx="8229600" cy="60957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984100"/>
            <a:ext cx="8229600" cy="414206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Slide Number Placeholder 3"/>
          <p:cNvSpPr>
            <a:spLocks noGrp="1"/>
          </p:cNvSpPr>
          <p:nvPr>
            <p:ph type="sldNum" sz="quarter" idx="4"/>
          </p:nvPr>
        </p:nvSpPr>
        <p:spPr>
          <a:xfrm>
            <a:off x="6553200" y="635669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r>
              <a:rPr lang="en-US" dirty="0">
                <a:solidFill>
                  <a:prstClr val="black">
                    <a:tint val="75000"/>
                  </a:prstClr>
                </a:solidFill>
              </a:rPr>
              <a:t>1</a:t>
            </a:r>
          </a:p>
        </p:txBody>
      </p:sp>
    </p:spTree>
    <p:extLst>
      <p:ext uri="{BB962C8B-B14F-4D97-AF65-F5344CB8AC3E}">
        <p14:creationId xmlns:p14="http://schemas.microsoft.com/office/powerpoint/2010/main" val="42242582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hf sldNum="0" hdr="0" dt="0"/>
  <p:txStyles>
    <p:titleStyle>
      <a:lvl1pPr algn="l" defTabSz="457200" rtl="0" eaLnBrk="1" latinLnBrk="0" hangingPunct="1">
        <a:spcBef>
          <a:spcPct val="0"/>
        </a:spcBef>
        <a:buNone/>
        <a:defRPr sz="3800" kern="1200">
          <a:solidFill>
            <a:srgbClr val="00529B"/>
          </a:solidFill>
          <a:latin typeface="+mj-lt"/>
          <a:ea typeface="+mj-ea"/>
          <a:cs typeface="+mj-cs"/>
        </a:defRPr>
      </a:lvl1pPr>
    </p:titleStyle>
    <p:bodyStyle>
      <a:lvl1pPr marL="342900" indent="-342900" algn="l" defTabSz="457200" rtl="0" eaLnBrk="1" latinLnBrk="0" hangingPunct="1">
        <a:spcBef>
          <a:spcPct val="20000"/>
        </a:spcBef>
        <a:buFont typeface="Arial"/>
        <a:buChar char="•"/>
        <a:defRPr sz="25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grpSp>
        <p:nvGrpSpPr>
          <p:cNvPr id="1026" name="Group 8"/>
          <p:cNvGrpSpPr>
            <a:grpSpLocks/>
          </p:cNvGrpSpPr>
          <p:nvPr userDrawn="1"/>
        </p:nvGrpSpPr>
        <p:grpSpPr bwMode="auto">
          <a:xfrm>
            <a:off x="6669088" y="6400800"/>
            <a:ext cx="1989137" cy="223838"/>
            <a:chOff x="2205" y="2084"/>
            <a:chExt cx="1349" cy="152"/>
          </a:xfrm>
        </p:grpSpPr>
        <p:sp>
          <p:nvSpPr>
            <p:cNvPr id="1030" name="Freeform 9"/>
            <p:cNvSpPr>
              <a:spLocks/>
            </p:cNvSpPr>
            <p:nvPr/>
          </p:nvSpPr>
          <p:spPr bwMode="black">
            <a:xfrm>
              <a:off x="2295" y="2127"/>
              <a:ext cx="21" cy="71"/>
            </a:xfrm>
            <a:custGeom>
              <a:avLst/>
              <a:gdLst>
                <a:gd name="T0" fmla="*/ 21 w 9"/>
                <a:gd name="T1" fmla="*/ 5 h 30"/>
                <a:gd name="T2" fmla="*/ 12 w 9"/>
                <a:gd name="T3" fmla="*/ 0 h 30"/>
                <a:gd name="T4" fmla="*/ 0 w 9"/>
                <a:gd name="T5" fmla="*/ 168 h 30"/>
                <a:gd name="T6" fmla="*/ 44 w 9"/>
                <a:gd name="T7" fmla="*/ 50 h 30"/>
                <a:gd name="T8" fmla="*/ 21 w 9"/>
                <a:gd name="T9" fmla="*/ 5 h 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30">
                  <a:moveTo>
                    <a:pt x="4" y="1"/>
                  </a:moveTo>
                  <a:cubicBezTo>
                    <a:pt x="4" y="1"/>
                    <a:pt x="3" y="0"/>
                    <a:pt x="2" y="0"/>
                  </a:cubicBezTo>
                  <a:cubicBezTo>
                    <a:pt x="0" y="30"/>
                    <a:pt x="0" y="30"/>
                    <a:pt x="0" y="30"/>
                  </a:cubicBezTo>
                  <a:cubicBezTo>
                    <a:pt x="8" y="9"/>
                    <a:pt x="8" y="9"/>
                    <a:pt x="8" y="9"/>
                  </a:cubicBezTo>
                  <a:cubicBezTo>
                    <a:pt x="9" y="6"/>
                    <a:pt x="7" y="3"/>
                    <a:pt x="4" y="1"/>
                  </a:cubicBez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1031" name="Freeform 10"/>
            <p:cNvSpPr>
              <a:spLocks/>
            </p:cNvSpPr>
            <p:nvPr/>
          </p:nvSpPr>
          <p:spPr bwMode="black">
            <a:xfrm>
              <a:off x="2276" y="2122"/>
              <a:ext cx="21" cy="76"/>
            </a:xfrm>
            <a:custGeom>
              <a:avLst/>
              <a:gdLst>
                <a:gd name="T0" fmla="*/ 0 w 9"/>
                <a:gd name="T1" fmla="*/ 5 h 32"/>
                <a:gd name="T2" fmla="*/ 21 w 9"/>
                <a:gd name="T3" fmla="*/ 181 h 32"/>
                <a:gd name="T4" fmla="*/ 49 w 9"/>
                <a:gd name="T5" fmla="*/ 5 h 32"/>
                <a:gd name="T6" fmla="*/ 0 w 9"/>
                <a:gd name="T7" fmla="*/ 5 h 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32">
                  <a:moveTo>
                    <a:pt x="0" y="1"/>
                  </a:moveTo>
                  <a:cubicBezTo>
                    <a:pt x="4" y="32"/>
                    <a:pt x="4" y="32"/>
                    <a:pt x="4" y="32"/>
                  </a:cubicBezTo>
                  <a:cubicBezTo>
                    <a:pt x="9" y="1"/>
                    <a:pt x="9" y="1"/>
                    <a:pt x="9" y="1"/>
                  </a:cubicBezTo>
                  <a:cubicBezTo>
                    <a:pt x="6" y="1"/>
                    <a:pt x="3" y="0"/>
                    <a:pt x="0" y="1"/>
                  </a:cubicBez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1032" name="Freeform 11"/>
            <p:cNvSpPr>
              <a:spLocks/>
            </p:cNvSpPr>
            <p:nvPr/>
          </p:nvSpPr>
          <p:spPr bwMode="black">
            <a:xfrm>
              <a:off x="2257" y="2127"/>
              <a:ext cx="21" cy="71"/>
            </a:xfrm>
            <a:custGeom>
              <a:avLst/>
              <a:gdLst>
                <a:gd name="T0" fmla="*/ 21 w 9"/>
                <a:gd name="T1" fmla="*/ 5 h 30"/>
                <a:gd name="T2" fmla="*/ 5 w 9"/>
                <a:gd name="T3" fmla="*/ 50 h 30"/>
                <a:gd name="T4" fmla="*/ 49 w 9"/>
                <a:gd name="T5" fmla="*/ 168 h 30"/>
                <a:gd name="T6" fmla="*/ 37 w 9"/>
                <a:gd name="T7" fmla="*/ 0 h 30"/>
                <a:gd name="T8" fmla="*/ 21 w 9"/>
                <a:gd name="T9" fmla="*/ 5 h 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30">
                  <a:moveTo>
                    <a:pt x="4" y="1"/>
                  </a:moveTo>
                  <a:cubicBezTo>
                    <a:pt x="2" y="3"/>
                    <a:pt x="0" y="6"/>
                    <a:pt x="1" y="9"/>
                  </a:cubicBezTo>
                  <a:cubicBezTo>
                    <a:pt x="9" y="30"/>
                    <a:pt x="9" y="30"/>
                    <a:pt x="9" y="30"/>
                  </a:cubicBezTo>
                  <a:cubicBezTo>
                    <a:pt x="7" y="0"/>
                    <a:pt x="7" y="0"/>
                    <a:pt x="7" y="0"/>
                  </a:cubicBezTo>
                  <a:cubicBezTo>
                    <a:pt x="6" y="0"/>
                    <a:pt x="5" y="1"/>
                    <a:pt x="4" y="1"/>
                  </a:cubicBez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1033" name="Freeform 12"/>
            <p:cNvSpPr>
              <a:spLocks/>
            </p:cNvSpPr>
            <p:nvPr/>
          </p:nvSpPr>
          <p:spPr bwMode="black">
            <a:xfrm>
              <a:off x="2231" y="2136"/>
              <a:ext cx="36" cy="64"/>
            </a:xfrm>
            <a:custGeom>
              <a:avLst/>
              <a:gdLst>
                <a:gd name="T0" fmla="*/ 0 w 15"/>
                <a:gd name="T1" fmla="*/ 0 h 27"/>
                <a:gd name="T2" fmla="*/ 86 w 15"/>
                <a:gd name="T3" fmla="*/ 152 h 27"/>
                <a:gd name="T4" fmla="*/ 53 w 15"/>
                <a:gd name="T5" fmla="*/ 21 h 27"/>
                <a:gd name="T6" fmla="*/ 0 w 15"/>
                <a:gd name="T7" fmla="*/ 0 h 2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 h="27">
                  <a:moveTo>
                    <a:pt x="0" y="0"/>
                  </a:moveTo>
                  <a:cubicBezTo>
                    <a:pt x="5" y="9"/>
                    <a:pt x="10" y="18"/>
                    <a:pt x="15" y="27"/>
                  </a:cubicBezTo>
                  <a:cubicBezTo>
                    <a:pt x="14" y="19"/>
                    <a:pt x="12" y="7"/>
                    <a:pt x="9" y="4"/>
                  </a:cubicBezTo>
                  <a:cubicBezTo>
                    <a:pt x="6" y="0"/>
                    <a:pt x="0" y="0"/>
                    <a:pt x="0" y="0"/>
                  </a:cubicBez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1034" name="Freeform 13"/>
            <p:cNvSpPr>
              <a:spLocks/>
            </p:cNvSpPr>
            <p:nvPr/>
          </p:nvSpPr>
          <p:spPr bwMode="black">
            <a:xfrm>
              <a:off x="2210" y="2136"/>
              <a:ext cx="50" cy="67"/>
            </a:xfrm>
            <a:custGeom>
              <a:avLst/>
              <a:gdLst>
                <a:gd name="T0" fmla="*/ 0 w 21"/>
                <a:gd name="T1" fmla="*/ 29 h 28"/>
                <a:gd name="T2" fmla="*/ 119 w 21"/>
                <a:gd name="T3" fmla="*/ 160 h 28"/>
                <a:gd name="T4" fmla="*/ 45 w 21"/>
                <a:gd name="T5" fmla="*/ 0 h 28"/>
                <a:gd name="T6" fmla="*/ 0 w 21"/>
                <a:gd name="T7" fmla="*/ 29 h 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 h="28">
                  <a:moveTo>
                    <a:pt x="0" y="5"/>
                  </a:moveTo>
                  <a:cubicBezTo>
                    <a:pt x="21" y="28"/>
                    <a:pt x="21" y="28"/>
                    <a:pt x="21" y="28"/>
                  </a:cubicBezTo>
                  <a:cubicBezTo>
                    <a:pt x="8" y="0"/>
                    <a:pt x="8" y="0"/>
                    <a:pt x="8" y="0"/>
                  </a:cubicBezTo>
                  <a:cubicBezTo>
                    <a:pt x="5" y="0"/>
                    <a:pt x="2" y="2"/>
                    <a:pt x="0" y="5"/>
                  </a:cubicBez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1035" name="Freeform 14"/>
            <p:cNvSpPr>
              <a:spLocks/>
            </p:cNvSpPr>
            <p:nvPr/>
          </p:nvSpPr>
          <p:spPr bwMode="black">
            <a:xfrm>
              <a:off x="2304" y="2148"/>
              <a:ext cx="31" cy="52"/>
            </a:xfrm>
            <a:custGeom>
              <a:avLst/>
              <a:gdLst>
                <a:gd name="T0" fmla="*/ 17 w 13"/>
                <a:gd name="T1" fmla="*/ 33 h 22"/>
                <a:gd name="T2" fmla="*/ 0 w 13"/>
                <a:gd name="T3" fmla="*/ 123 h 22"/>
                <a:gd name="T4" fmla="*/ 74 w 13"/>
                <a:gd name="T5" fmla="*/ 0 h 22"/>
                <a:gd name="T6" fmla="*/ 17 w 13"/>
                <a:gd name="T7" fmla="*/ 33 h 2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 h="22">
                  <a:moveTo>
                    <a:pt x="3" y="6"/>
                  </a:moveTo>
                  <a:cubicBezTo>
                    <a:pt x="0" y="22"/>
                    <a:pt x="0" y="22"/>
                    <a:pt x="0" y="22"/>
                  </a:cubicBezTo>
                  <a:cubicBezTo>
                    <a:pt x="4" y="15"/>
                    <a:pt x="9" y="7"/>
                    <a:pt x="13" y="0"/>
                  </a:cubicBezTo>
                  <a:cubicBezTo>
                    <a:pt x="9" y="0"/>
                    <a:pt x="5" y="1"/>
                    <a:pt x="3" y="6"/>
                  </a:cubicBez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1036" name="Freeform 15"/>
            <p:cNvSpPr>
              <a:spLocks/>
            </p:cNvSpPr>
            <p:nvPr/>
          </p:nvSpPr>
          <p:spPr bwMode="black">
            <a:xfrm>
              <a:off x="2312" y="2148"/>
              <a:ext cx="44" cy="57"/>
            </a:xfrm>
            <a:custGeom>
              <a:avLst/>
              <a:gdLst>
                <a:gd name="T0" fmla="*/ 58 w 19"/>
                <a:gd name="T1" fmla="*/ 0 h 24"/>
                <a:gd name="T2" fmla="*/ 0 w 19"/>
                <a:gd name="T3" fmla="*/ 135 h 24"/>
                <a:gd name="T4" fmla="*/ 102 w 19"/>
                <a:gd name="T5" fmla="*/ 17 h 24"/>
                <a:gd name="T6" fmla="*/ 58 w 19"/>
                <a:gd name="T7" fmla="*/ 0 h 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 h="24">
                  <a:moveTo>
                    <a:pt x="11" y="0"/>
                  </a:moveTo>
                  <a:cubicBezTo>
                    <a:pt x="0" y="24"/>
                    <a:pt x="0" y="24"/>
                    <a:pt x="0" y="24"/>
                  </a:cubicBezTo>
                  <a:cubicBezTo>
                    <a:pt x="19" y="3"/>
                    <a:pt x="19" y="3"/>
                    <a:pt x="19" y="3"/>
                  </a:cubicBezTo>
                  <a:cubicBezTo>
                    <a:pt x="17" y="1"/>
                    <a:pt x="14" y="0"/>
                    <a:pt x="11" y="0"/>
                  </a:cubicBez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1037" name="Freeform 16"/>
            <p:cNvSpPr>
              <a:spLocks/>
            </p:cNvSpPr>
            <p:nvPr/>
          </p:nvSpPr>
          <p:spPr bwMode="black">
            <a:xfrm>
              <a:off x="2205" y="2148"/>
              <a:ext cx="47" cy="62"/>
            </a:xfrm>
            <a:custGeom>
              <a:avLst/>
              <a:gdLst>
                <a:gd name="T0" fmla="*/ 0 w 20"/>
                <a:gd name="T1" fmla="*/ 57 h 26"/>
                <a:gd name="T2" fmla="*/ 110 w 20"/>
                <a:gd name="T3" fmla="*/ 148 h 26"/>
                <a:gd name="T4" fmla="*/ 12 w 20"/>
                <a:gd name="T5" fmla="*/ 0 h 26"/>
                <a:gd name="T6" fmla="*/ 0 w 20"/>
                <a:gd name="T7" fmla="*/ 57 h 2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26">
                  <a:moveTo>
                    <a:pt x="0" y="10"/>
                  </a:moveTo>
                  <a:cubicBezTo>
                    <a:pt x="6" y="15"/>
                    <a:pt x="13" y="21"/>
                    <a:pt x="20" y="26"/>
                  </a:cubicBezTo>
                  <a:cubicBezTo>
                    <a:pt x="2" y="0"/>
                    <a:pt x="2" y="0"/>
                    <a:pt x="2" y="0"/>
                  </a:cubicBezTo>
                  <a:cubicBezTo>
                    <a:pt x="0" y="3"/>
                    <a:pt x="0" y="7"/>
                    <a:pt x="0" y="10"/>
                  </a:cubicBez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1038" name="Freeform 17"/>
            <p:cNvSpPr>
              <a:spLocks/>
            </p:cNvSpPr>
            <p:nvPr/>
          </p:nvSpPr>
          <p:spPr bwMode="black">
            <a:xfrm>
              <a:off x="2321" y="2158"/>
              <a:ext cx="45" cy="52"/>
            </a:xfrm>
            <a:custGeom>
              <a:avLst/>
              <a:gdLst>
                <a:gd name="T0" fmla="*/ 102 w 19"/>
                <a:gd name="T1" fmla="*/ 12 h 22"/>
                <a:gd name="T2" fmla="*/ 90 w 19"/>
                <a:gd name="T3" fmla="*/ 0 h 22"/>
                <a:gd name="T4" fmla="*/ 0 w 19"/>
                <a:gd name="T5" fmla="*/ 123 h 22"/>
                <a:gd name="T6" fmla="*/ 107 w 19"/>
                <a:gd name="T7" fmla="*/ 40 h 22"/>
                <a:gd name="T8" fmla="*/ 102 w 19"/>
                <a:gd name="T9" fmla="*/ 12 h 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22">
                  <a:moveTo>
                    <a:pt x="18" y="2"/>
                  </a:moveTo>
                  <a:cubicBezTo>
                    <a:pt x="17" y="1"/>
                    <a:pt x="17" y="0"/>
                    <a:pt x="16" y="0"/>
                  </a:cubicBezTo>
                  <a:cubicBezTo>
                    <a:pt x="0" y="22"/>
                    <a:pt x="0" y="22"/>
                    <a:pt x="0" y="22"/>
                  </a:cubicBezTo>
                  <a:cubicBezTo>
                    <a:pt x="6" y="17"/>
                    <a:pt x="12" y="12"/>
                    <a:pt x="19" y="7"/>
                  </a:cubicBezTo>
                  <a:cubicBezTo>
                    <a:pt x="19" y="5"/>
                    <a:pt x="18" y="3"/>
                    <a:pt x="18" y="2"/>
                  </a:cubicBez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1039" name="Freeform 18"/>
            <p:cNvSpPr>
              <a:spLocks/>
            </p:cNvSpPr>
            <p:nvPr/>
          </p:nvSpPr>
          <p:spPr bwMode="black">
            <a:xfrm>
              <a:off x="2205" y="2177"/>
              <a:ext cx="40" cy="40"/>
            </a:xfrm>
            <a:custGeom>
              <a:avLst/>
              <a:gdLst>
                <a:gd name="T0" fmla="*/ 0 w 17"/>
                <a:gd name="T1" fmla="*/ 49 h 17"/>
                <a:gd name="T2" fmla="*/ 94 w 17"/>
                <a:gd name="T3" fmla="*/ 94 h 17"/>
                <a:gd name="T4" fmla="*/ 0 w 17"/>
                <a:gd name="T5" fmla="*/ 0 h 17"/>
                <a:gd name="T6" fmla="*/ 0 w 17"/>
                <a:gd name="T7" fmla="*/ 49 h 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 h="17">
                  <a:moveTo>
                    <a:pt x="0" y="9"/>
                  </a:moveTo>
                  <a:cubicBezTo>
                    <a:pt x="17" y="17"/>
                    <a:pt x="17" y="17"/>
                    <a:pt x="17" y="17"/>
                  </a:cubicBezTo>
                  <a:cubicBezTo>
                    <a:pt x="12" y="11"/>
                    <a:pt x="6" y="5"/>
                    <a:pt x="0" y="0"/>
                  </a:cubicBezTo>
                  <a:lnTo>
                    <a:pt x="0" y="9"/>
                  </a:ln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1040" name="Freeform 19"/>
            <p:cNvSpPr>
              <a:spLocks/>
            </p:cNvSpPr>
            <p:nvPr/>
          </p:nvSpPr>
          <p:spPr bwMode="black">
            <a:xfrm>
              <a:off x="2326" y="2179"/>
              <a:ext cx="40" cy="38"/>
            </a:xfrm>
            <a:custGeom>
              <a:avLst/>
              <a:gdLst>
                <a:gd name="T0" fmla="*/ 94 w 17"/>
                <a:gd name="T1" fmla="*/ 45 h 16"/>
                <a:gd name="T2" fmla="*/ 94 w 17"/>
                <a:gd name="T3" fmla="*/ 0 h 16"/>
                <a:gd name="T4" fmla="*/ 0 w 17"/>
                <a:gd name="T5" fmla="*/ 90 h 16"/>
                <a:gd name="T6" fmla="*/ 94 w 17"/>
                <a:gd name="T7" fmla="*/ 45 h 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 h="16">
                  <a:moveTo>
                    <a:pt x="17" y="8"/>
                  </a:moveTo>
                  <a:cubicBezTo>
                    <a:pt x="17" y="0"/>
                    <a:pt x="17" y="0"/>
                    <a:pt x="17" y="0"/>
                  </a:cubicBezTo>
                  <a:cubicBezTo>
                    <a:pt x="0" y="16"/>
                    <a:pt x="0" y="16"/>
                    <a:pt x="0" y="16"/>
                  </a:cubicBezTo>
                  <a:cubicBezTo>
                    <a:pt x="6" y="13"/>
                    <a:pt x="11" y="11"/>
                    <a:pt x="17" y="8"/>
                  </a:cubicBez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1041" name="Freeform 20"/>
            <p:cNvSpPr>
              <a:spLocks/>
            </p:cNvSpPr>
            <p:nvPr/>
          </p:nvSpPr>
          <p:spPr bwMode="black">
            <a:xfrm>
              <a:off x="2205" y="2200"/>
              <a:ext cx="38" cy="24"/>
            </a:xfrm>
            <a:custGeom>
              <a:avLst/>
              <a:gdLst>
                <a:gd name="T0" fmla="*/ 0 w 16"/>
                <a:gd name="T1" fmla="*/ 41 h 10"/>
                <a:gd name="T2" fmla="*/ 90 w 16"/>
                <a:gd name="T3" fmla="*/ 58 h 10"/>
                <a:gd name="T4" fmla="*/ 0 w 16"/>
                <a:gd name="T5" fmla="*/ 0 h 10"/>
                <a:gd name="T6" fmla="*/ 0 w 16"/>
                <a:gd name="T7" fmla="*/ 41 h 1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 h="10">
                  <a:moveTo>
                    <a:pt x="0" y="7"/>
                  </a:moveTo>
                  <a:cubicBezTo>
                    <a:pt x="5" y="8"/>
                    <a:pt x="11" y="9"/>
                    <a:pt x="16" y="10"/>
                  </a:cubicBezTo>
                  <a:cubicBezTo>
                    <a:pt x="0" y="0"/>
                    <a:pt x="0" y="0"/>
                    <a:pt x="0" y="0"/>
                  </a:cubicBezTo>
                  <a:lnTo>
                    <a:pt x="0" y="7"/>
                  </a:ln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1042" name="Freeform 21"/>
            <p:cNvSpPr>
              <a:spLocks/>
            </p:cNvSpPr>
            <p:nvPr/>
          </p:nvSpPr>
          <p:spPr bwMode="black">
            <a:xfrm>
              <a:off x="2330" y="2203"/>
              <a:ext cx="36" cy="21"/>
            </a:xfrm>
            <a:custGeom>
              <a:avLst/>
              <a:gdLst>
                <a:gd name="T0" fmla="*/ 86 w 15"/>
                <a:gd name="T1" fmla="*/ 33 h 9"/>
                <a:gd name="T2" fmla="*/ 86 w 15"/>
                <a:gd name="T3" fmla="*/ 0 h 9"/>
                <a:gd name="T4" fmla="*/ 0 w 15"/>
                <a:gd name="T5" fmla="*/ 49 h 9"/>
                <a:gd name="T6" fmla="*/ 86 w 15"/>
                <a:gd name="T7" fmla="*/ 33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 h="9">
                  <a:moveTo>
                    <a:pt x="15" y="6"/>
                  </a:moveTo>
                  <a:cubicBezTo>
                    <a:pt x="15" y="0"/>
                    <a:pt x="15" y="0"/>
                    <a:pt x="15" y="0"/>
                  </a:cubicBezTo>
                  <a:cubicBezTo>
                    <a:pt x="10" y="3"/>
                    <a:pt x="5" y="6"/>
                    <a:pt x="0" y="9"/>
                  </a:cubicBezTo>
                  <a:lnTo>
                    <a:pt x="15" y="6"/>
                  </a:ln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1043" name="Freeform 22"/>
            <p:cNvSpPr>
              <a:spLocks/>
            </p:cNvSpPr>
            <p:nvPr/>
          </p:nvSpPr>
          <p:spPr bwMode="black">
            <a:xfrm>
              <a:off x="2205" y="2219"/>
              <a:ext cx="36" cy="14"/>
            </a:xfrm>
            <a:custGeom>
              <a:avLst/>
              <a:gdLst>
                <a:gd name="T0" fmla="*/ 0 w 36"/>
                <a:gd name="T1" fmla="*/ 14 h 14"/>
                <a:gd name="T2" fmla="*/ 36 w 36"/>
                <a:gd name="T3" fmla="*/ 14 h 14"/>
                <a:gd name="T4" fmla="*/ 0 w 36"/>
                <a:gd name="T5" fmla="*/ 0 h 14"/>
                <a:gd name="T6" fmla="*/ 0 w 36"/>
                <a:gd name="T7" fmla="*/ 14 h 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6" h="14">
                  <a:moveTo>
                    <a:pt x="0" y="14"/>
                  </a:moveTo>
                  <a:lnTo>
                    <a:pt x="36" y="14"/>
                  </a:lnTo>
                  <a:lnTo>
                    <a:pt x="0" y="0"/>
                  </a:lnTo>
                  <a:lnTo>
                    <a:pt x="0" y="14"/>
                  </a:ln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1044" name="Freeform 23"/>
            <p:cNvSpPr>
              <a:spLocks/>
            </p:cNvSpPr>
            <p:nvPr/>
          </p:nvSpPr>
          <p:spPr bwMode="black">
            <a:xfrm>
              <a:off x="2330" y="2219"/>
              <a:ext cx="36" cy="14"/>
            </a:xfrm>
            <a:custGeom>
              <a:avLst/>
              <a:gdLst>
                <a:gd name="T0" fmla="*/ 86 w 15"/>
                <a:gd name="T1" fmla="*/ 33 h 6"/>
                <a:gd name="T2" fmla="*/ 86 w 15"/>
                <a:gd name="T3" fmla="*/ 0 h 6"/>
                <a:gd name="T4" fmla="*/ 0 w 15"/>
                <a:gd name="T5" fmla="*/ 33 h 6"/>
                <a:gd name="T6" fmla="*/ 86 w 15"/>
                <a:gd name="T7" fmla="*/ 33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 h="6">
                  <a:moveTo>
                    <a:pt x="15" y="6"/>
                  </a:moveTo>
                  <a:cubicBezTo>
                    <a:pt x="15" y="0"/>
                    <a:pt x="15" y="0"/>
                    <a:pt x="15" y="0"/>
                  </a:cubicBezTo>
                  <a:cubicBezTo>
                    <a:pt x="10" y="3"/>
                    <a:pt x="5" y="4"/>
                    <a:pt x="0" y="6"/>
                  </a:cubicBezTo>
                  <a:lnTo>
                    <a:pt x="15" y="6"/>
                  </a:ln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1045" name="Freeform 24"/>
            <p:cNvSpPr>
              <a:spLocks/>
            </p:cNvSpPr>
            <p:nvPr/>
          </p:nvSpPr>
          <p:spPr bwMode="black">
            <a:xfrm>
              <a:off x="2321" y="2106"/>
              <a:ext cx="33" cy="42"/>
            </a:xfrm>
            <a:custGeom>
              <a:avLst/>
              <a:gdLst>
                <a:gd name="T0" fmla="*/ 73 w 14"/>
                <a:gd name="T1" fmla="*/ 54 h 18"/>
                <a:gd name="T2" fmla="*/ 0 w 14"/>
                <a:gd name="T3" fmla="*/ 49 h 18"/>
                <a:gd name="T4" fmla="*/ 73 w 14"/>
                <a:gd name="T5" fmla="*/ 54 h 18"/>
                <a:gd name="T6" fmla="*/ 0 60000 65536"/>
                <a:gd name="T7" fmla="*/ 0 60000 65536"/>
                <a:gd name="T8" fmla="*/ 0 60000 65536"/>
              </a:gdLst>
              <a:ahLst/>
              <a:cxnLst>
                <a:cxn ang="T6">
                  <a:pos x="T0" y="T1"/>
                </a:cxn>
                <a:cxn ang="T7">
                  <a:pos x="T2" y="T3"/>
                </a:cxn>
                <a:cxn ang="T8">
                  <a:pos x="T4" y="T5"/>
                </a:cxn>
              </a:cxnLst>
              <a:rect l="0" t="0" r="r" b="b"/>
              <a:pathLst>
                <a:path w="14" h="18">
                  <a:moveTo>
                    <a:pt x="13" y="10"/>
                  </a:moveTo>
                  <a:cubicBezTo>
                    <a:pt x="13" y="0"/>
                    <a:pt x="0" y="0"/>
                    <a:pt x="0" y="9"/>
                  </a:cubicBezTo>
                  <a:cubicBezTo>
                    <a:pt x="0" y="18"/>
                    <a:pt x="14" y="18"/>
                    <a:pt x="13" y="10"/>
                  </a:cubicBez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1046" name="Freeform 25"/>
            <p:cNvSpPr>
              <a:spLocks/>
            </p:cNvSpPr>
            <p:nvPr/>
          </p:nvSpPr>
          <p:spPr bwMode="black">
            <a:xfrm>
              <a:off x="2352" y="2127"/>
              <a:ext cx="0" cy="2"/>
            </a:xfrm>
            <a:custGeom>
              <a:avLst/>
              <a:gdLst>
                <a:gd name="T0" fmla="*/ 0 h 1"/>
                <a:gd name="T1" fmla="*/ 4 h 1"/>
                <a:gd name="T2" fmla="*/ 4 h 1"/>
                <a:gd name="T3" fmla="*/ 0 h 1"/>
                <a:gd name="T4" fmla="*/ 0 60000 65536"/>
                <a:gd name="T5" fmla="*/ 0 60000 65536"/>
                <a:gd name="T6" fmla="*/ 0 60000 65536"/>
                <a:gd name="T7" fmla="*/ 0 60000 65536"/>
              </a:gdLst>
              <a:ahLst/>
              <a:cxnLst>
                <a:cxn ang="T4">
                  <a:pos x="0" y="T0"/>
                </a:cxn>
                <a:cxn ang="T5">
                  <a:pos x="0" y="T1"/>
                </a:cxn>
                <a:cxn ang="T6">
                  <a:pos x="0" y="T2"/>
                </a:cxn>
                <a:cxn ang="T7">
                  <a:pos x="0" y="T3"/>
                </a:cxn>
              </a:cxnLst>
              <a:rect l="0" t="0" r="r" b="b"/>
              <a:pathLst>
                <a:path h="1">
                  <a:moveTo>
                    <a:pt x="0" y="0"/>
                  </a:moveTo>
                  <a:cubicBezTo>
                    <a:pt x="0" y="0"/>
                    <a:pt x="0" y="1"/>
                    <a:pt x="0" y="1"/>
                  </a:cubicBezTo>
                  <a:cubicBezTo>
                    <a:pt x="0" y="1"/>
                    <a:pt x="0" y="1"/>
                    <a:pt x="0" y="1"/>
                  </a:cubicBezTo>
                  <a:lnTo>
                    <a:pt x="0" y="0"/>
                  </a:ln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1047" name="Freeform 26"/>
            <p:cNvSpPr>
              <a:spLocks/>
            </p:cNvSpPr>
            <p:nvPr/>
          </p:nvSpPr>
          <p:spPr bwMode="black">
            <a:xfrm>
              <a:off x="2217" y="2096"/>
              <a:ext cx="33" cy="43"/>
            </a:xfrm>
            <a:custGeom>
              <a:avLst/>
              <a:gdLst>
                <a:gd name="T0" fmla="*/ 78 w 14"/>
                <a:gd name="T1" fmla="*/ 53 h 18"/>
                <a:gd name="T2" fmla="*/ 0 w 14"/>
                <a:gd name="T3" fmla="*/ 53 h 18"/>
                <a:gd name="T4" fmla="*/ 78 w 14"/>
                <a:gd name="T5" fmla="*/ 53 h 18"/>
                <a:gd name="T6" fmla="*/ 0 60000 65536"/>
                <a:gd name="T7" fmla="*/ 0 60000 65536"/>
                <a:gd name="T8" fmla="*/ 0 60000 65536"/>
              </a:gdLst>
              <a:ahLst/>
              <a:cxnLst>
                <a:cxn ang="T6">
                  <a:pos x="T0" y="T1"/>
                </a:cxn>
                <a:cxn ang="T7">
                  <a:pos x="T2" y="T3"/>
                </a:cxn>
                <a:cxn ang="T8">
                  <a:pos x="T4" y="T5"/>
                </a:cxn>
              </a:cxnLst>
              <a:rect l="0" t="0" r="r" b="b"/>
              <a:pathLst>
                <a:path w="14" h="18">
                  <a:moveTo>
                    <a:pt x="14" y="9"/>
                  </a:moveTo>
                  <a:cubicBezTo>
                    <a:pt x="14" y="0"/>
                    <a:pt x="0" y="0"/>
                    <a:pt x="0" y="9"/>
                  </a:cubicBezTo>
                  <a:cubicBezTo>
                    <a:pt x="0" y="18"/>
                    <a:pt x="14" y="18"/>
                    <a:pt x="14" y="9"/>
                  </a:cubicBez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1048" name="Freeform 27"/>
            <p:cNvSpPr>
              <a:spLocks/>
            </p:cNvSpPr>
            <p:nvPr/>
          </p:nvSpPr>
          <p:spPr bwMode="black">
            <a:xfrm>
              <a:off x="2269" y="2084"/>
              <a:ext cx="35" cy="38"/>
            </a:xfrm>
            <a:custGeom>
              <a:avLst/>
              <a:gdLst>
                <a:gd name="T0" fmla="*/ 37 w 15"/>
                <a:gd name="T1" fmla="*/ 90 h 16"/>
                <a:gd name="T2" fmla="*/ 82 w 15"/>
                <a:gd name="T3" fmla="*/ 45 h 16"/>
                <a:gd name="T4" fmla="*/ 37 w 15"/>
                <a:gd name="T5" fmla="*/ 0 h 16"/>
                <a:gd name="T6" fmla="*/ 0 w 15"/>
                <a:gd name="T7" fmla="*/ 45 h 16"/>
                <a:gd name="T8" fmla="*/ 37 w 15"/>
                <a:gd name="T9" fmla="*/ 90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16">
                  <a:moveTo>
                    <a:pt x="7" y="16"/>
                  </a:moveTo>
                  <a:cubicBezTo>
                    <a:pt x="13" y="16"/>
                    <a:pt x="15" y="12"/>
                    <a:pt x="15" y="8"/>
                  </a:cubicBezTo>
                  <a:cubicBezTo>
                    <a:pt x="15" y="2"/>
                    <a:pt x="12" y="0"/>
                    <a:pt x="7" y="0"/>
                  </a:cubicBezTo>
                  <a:cubicBezTo>
                    <a:pt x="3" y="0"/>
                    <a:pt x="0" y="3"/>
                    <a:pt x="0" y="8"/>
                  </a:cubicBezTo>
                  <a:cubicBezTo>
                    <a:pt x="0" y="11"/>
                    <a:pt x="1" y="15"/>
                    <a:pt x="7" y="16"/>
                  </a:cubicBez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1049" name="Rectangle 28"/>
            <p:cNvSpPr>
              <a:spLocks noChangeArrowheads="1"/>
            </p:cNvSpPr>
            <p:nvPr/>
          </p:nvSpPr>
          <p:spPr bwMode="black">
            <a:xfrm>
              <a:off x="2552" y="2148"/>
              <a:ext cx="15" cy="85"/>
            </a:xfrm>
            <a:prstGeom prst="rect">
              <a:avLst/>
            </a:prstGeom>
            <a:solidFill>
              <a:srgbClr val="216A8B"/>
            </a:solidFill>
            <a:ln>
              <a:noFill/>
            </a:ln>
            <a:effectLst/>
            <a:extLst>
              <a:ext uri="{91240B29-F687-4f45-9708-019B960494DF}">
                <a14:hiddenLine xmlns="" xmlns:a14="http://schemas.microsoft.com/office/drawing/2010/main" w="9525" algn="ctr">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Narrow" panose="020B0606020202030204" pitchFamily="34" charset="0"/>
                  <a:cs typeface="Arial" panose="020B0604020202020204" pitchFamily="34" charset="0"/>
                </a:defRPr>
              </a:lvl1pPr>
              <a:lvl2pPr marL="742950" indent="-285750" algn="ctr">
                <a:defRPr>
                  <a:solidFill>
                    <a:schemeClr val="tx1"/>
                  </a:solidFill>
                  <a:latin typeface="Arial Narrow" panose="020B0606020202030204" pitchFamily="34" charset="0"/>
                  <a:cs typeface="Arial" panose="020B0604020202020204" pitchFamily="34" charset="0"/>
                </a:defRPr>
              </a:lvl2pPr>
              <a:lvl3pPr marL="1143000" indent="-228600" algn="ctr">
                <a:defRPr>
                  <a:solidFill>
                    <a:schemeClr val="tx1"/>
                  </a:solidFill>
                  <a:latin typeface="Arial Narrow" panose="020B0606020202030204" pitchFamily="34" charset="0"/>
                  <a:cs typeface="Arial" panose="020B0604020202020204" pitchFamily="34" charset="0"/>
                </a:defRPr>
              </a:lvl3pPr>
              <a:lvl4pPr marL="1600200" indent="-228600" algn="ctr">
                <a:defRPr>
                  <a:solidFill>
                    <a:schemeClr val="tx1"/>
                  </a:solidFill>
                  <a:latin typeface="Arial Narrow" panose="020B0606020202030204" pitchFamily="34" charset="0"/>
                  <a:cs typeface="Arial" panose="020B0604020202020204" pitchFamily="34" charset="0"/>
                </a:defRPr>
              </a:lvl4pPr>
              <a:lvl5pPr marL="2057400" indent="-228600" algn="ctr">
                <a:defRPr>
                  <a:solidFill>
                    <a:schemeClr val="tx1"/>
                  </a:solidFill>
                  <a:latin typeface="Arial Narrow" panose="020B060602020203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9pPr>
            </a:lstStyle>
            <a:p>
              <a:pPr fontAlgn="base">
                <a:spcBef>
                  <a:spcPct val="0"/>
                </a:spcBef>
                <a:spcAft>
                  <a:spcPct val="0"/>
                </a:spcAft>
                <a:defRPr/>
              </a:pPr>
              <a:endParaRPr lang="en-US" altLang="en-US" dirty="0">
                <a:solidFill>
                  <a:srgbClr val="000000"/>
                </a:solidFill>
                <a:ea typeface="ＭＳ Ｐゴシック" charset="0"/>
              </a:endParaRPr>
            </a:p>
          </p:txBody>
        </p:sp>
        <p:sp>
          <p:nvSpPr>
            <p:cNvPr id="1050" name="Freeform 29"/>
            <p:cNvSpPr>
              <a:spLocks noEditPoints="1"/>
            </p:cNvSpPr>
            <p:nvPr/>
          </p:nvSpPr>
          <p:spPr bwMode="black">
            <a:xfrm>
              <a:off x="2423" y="2148"/>
              <a:ext cx="125" cy="85"/>
            </a:xfrm>
            <a:custGeom>
              <a:avLst/>
              <a:gdLst>
                <a:gd name="T0" fmla="*/ 75 w 125"/>
                <a:gd name="T1" fmla="*/ 50 h 85"/>
                <a:gd name="T2" fmla="*/ 87 w 125"/>
                <a:gd name="T3" fmla="*/ 14 h 85"/>
                <a:gd name="T4" fmla="*/ 87 w 125"/>
                <a:gd name="T5" fmla="*/ 14 h 85"/>
                <a:gd name="T6" fmla="*/ 99 w 125"/>
                <a:gd name="T7" fmla="*/ 50 h 85"/>
                <a:gd name="T8" fmla="*/ 75 w 125"/>
                <a:gd name="T9" fmla="*/ 50 h 85"/>
                <a:gd name="T10" fmla="*/ 77 w 125"/>
                <a:gd name="T11" fmla="*/ 0 h 85"/>
                <a:gd name="T12" fmla="*/ 54 w 125"/>
                <a:gd name="T13" fmla="*/ 74 h 85"/>
                <a:gd name="T14" fmla="*/ 28 w 125"/>
                <a:gd name="T15" fmla="*/ 43 h 85"/>
                <a:gd name="T16" fmla="*/ 61 w 125"/>
                <a:gd name="T17" fmla="*/ 0 h 85"/>
                <a:gd name="T18" fmla="*/ 44 w 125"/>
                <a:gd name="T19" fmla="*/ 0 h 85"/>
                <a:gd name="T20" fmla="*/ 14 w 125"/>
                <a:gd name="T21" fmla="*/ 40 h 85"/>
                <a:gd name="T22" fmla="*/ 14 w 125"/>
                <a:gd name="T23" fmla="*/ 0 h 85"/>
                <a:gd name="T24" fmla="*/ 0 w 125"/>
                <a:gd name="T25" fmla="*/ 0 h 85"/>
                <a:gd name="T26" fmla="*/ 0 w 125"/>
                <a:gd name="T27" fmla="*/ 85 h 85"/>
                <a:gd name="T28" fmla="*/ 14 w 125"/>
                <a:gd name="T29" fmla="*/ 85 h 85"/>
                <a:gd name="T30" fmla="*/ 14 w 125"/>
                <a:gd name="T31" fmla="*/ 43 h 85"/>
                <a:gd name="T32" fmla="*/ 44 w 125"/>
                <a:gd name="T33" fmla="*/ 85 h 85"/>
                <a:gd name="T34" fmla="*/ 49 w 125"/>
                <a:gd name="T35" fmla="*/ 85 h 85"/>
                <a:gd name="T36" fmla="*/ 49 w 125"/>
                <a:gd name="T37" fmla="*/ 85 h 85"/>
                <a:gd name="T38" fmla="*/ 63 w 125"/>
                <a:gd name="T39" fmla="*/ 85 h 85"/>
                <a:gd name="T40" fmla="*/ 70 w 125"/>
                <a:gd name="T41" fmla="*/ 62 h 85"/>
                <a:gd name="T42" fmla="*/ 101 w 125"/>
                <a:gd name="T43" fmla="*/ 62 h 85"/>
                <a:gd name="T44" fmla="*/ 110 w 125"/>
                <a:gd name="T45" fmla="*/ 85 h 85"/>
                <a:gd name="T46" fmla="*/ 125 w 125"/>
                <a:gd name="T47" fmla="*/ 85 h 85"/>
                <a:gd name="T48" fmla="*/ 96 w 125"/>
                <a:gd name="T49" fmla="*/ 0 h 85"/>
                <a:gd name="T50" fmla="*/ 77 w 125"/>
                <a:gd name="T51" fmla="*/ 0 h 8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25" h="85">
                  <a:moveTo>
                    <a:pt x="75" y="50"/>
                  </a:moveTo>
                  <a:lnTo>
                    <a:pt x="87" y="14"/>
                  </a:lnTo>
                  <a:lnTo>
                    <a:pt x="99" y="50"/>
                  </a:lnTo>
                  <a:lnTo>
                    <a:pt x="75" y="50"/>
                  </a:lnTo>
                  <a:close/>
                  <a:moveTo>
                    <a:pt x="77" y="0"/>
                  </a:moveTo>
                  <a:lnTo>
                    <a:pt x="54" y="74"/>
                  </a:lnTo>
                  <a:lnTo>
                    <a:pt x="28" y="43"/>
                  </a:lnTo>
                  <a:lnTo>
                    <a:pt x="61" y="0"/>
                  </a:lnTo>
                  <a:lnTo>
                    <a:pt x="44" y="0"/>
                  </a:lnTo>
                  <a:lnTo>
                    <a:pt x="14" y="40"/>
                  </a:lnTo>
                  <a:lnTo>
                    <a:pt x="14" y="0"/>
                  </a:lnTo>
                  <a:lnTo>
                    <a:pt x="0" y="0"/>
                  </a:lnTo>
                  <a:lnTo>
                    <a:pt x="0" y="85"/>
                  </a:lnTo>
                  <a:lnTo>
                    <a:pt x="14" y="85"/>
                  </a:lnTo>
                  <a:lnTo>
                    <a:pt x="14" y="43"/>
                  </a:lnTo>
                  <a:lnTo>
                    <a:pt x="44" y="85"/>
                  </a:lnTo>
                  <a:lnTo>
                    <a:pt x="49" y="85"/>
                  </a:lnTo>
                  <a:lnTo>
                    <a:pt x="63" y="85"/>
                  </a:lnTo>
                  <a:lnTo>
                    <a:pt x="70" y="62"/>
                  </a:lnTo>
                  <a:lnTo>
                    <a:pt x="101" y="62"/>
                  </a:lnTo>
                  <a:lnTo>
                    <a:pt x="110" y="85"/>
                  </a:lnTo>
                  <a:lnTo>
                    <a:pt x="125" y="85"/>
                  </a:lnTo>
                  <a:lnTo>
                    <a:pt x="96" y="0"/>
                  </a:lnTo>
                  <a:lnTo>
                    <a:pt x="77" y="0"/>
                  </a:ln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1051" name="Freeform 30"/>
            <p:cNvSpPr>
              <a:spLocks/>
            </p:cNvSpPr>
            <p:nvPr/>
          </p:nvSpPr>
          <p:spPr bwMode="black">
            <a:xfrm>
              <a:off x="3006" y="2148"/>
              <a:ext cx="80" cy="85"/>
            </a:xfrm>
            <a:custGeom>
              <a:avLst/>
              <a:gdLst>
                <a:gd name="T0" fmla="*/ 94 w 34"/>
                <a:gd name="T1" fmla="*/ 144 h 36"/>
                <a:gd name="T2" fmla="*/ 56 w 34"/>
                <a:gd name="T3" fmla="*/ 0 h 36"/>
                <a:gd name="T4" fmla="*/ 0 w 34"/>
                <a:gd name="T5" fmla="*/ 0 h 36"/>
                <a:gd name="T6" fmla="*/ 0 w 34"/>
                <a:gd name="T7" fmla="*/ 201 h 36"/>
                <a:gd name="T8" fmla="*/ 33 w 34"/>
                <a:gd name="T9" fmla="*/ 201 h 36"/>
                <a:gd name="T10" fmla="*/ 33 w 34"/>
                <a:gd name="T11" fmla="*/ 28 h 36"/>
                <a:gd name="T12" fmla="*/ 78 w 34"/>
                <a:gd name="T13" fmla="*/ 201 h 36"/>
                <a:gd name="T14" fmla="*/ 111 w 34"/>
                <a:gd name="T15" fmla="*/ 201 h 36"/>
                <a:gd name="T16" fmla="*/ 155 w 34"/>
                <a:gd name="T17" fmla="*/ 28 h 36"/>
                <a:gd name="T18" fmla="*/ 155 w 34"/>
                <a:gd name="T19" fmla="*/ 201 h 36"/>
                <a:gd name="T20" fmla="*/ 188 w 34"/>
                <a:gd name="T21" fmla="*/ 201 h 36"/>
                <a:gd name="T22" fmla="*/ 188 w 34"/>
                <a:gd name="T23" fmla="*/ 0 h 36"/>
                <a:gd name="T24" fmla="*/ 127 w 34"/>
                <a:gd name="T25" fmla="*/ 0 h 36"/>
                <a:gd name="T26" fmla="*/ 94 w 34"/>
                <a:gd name="T27" fmla="*/ 144 h 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4" h="36">
                  <a:moveTo>
                    <a:pt x="17" y="26"/>
                  </a:moveTo>
                  <a:cubicBezTo>
                    <a:pt x="10" y="0"/>
                    <a:pt x="10" y="0"/>
                    <a:pt x="10" y="0"/>
                  </a:cubicBezTo>
                  <a:cubicBezTo>
                    <a:pt x="0" y="0"/>
                    <a:pt x="0" y="0"/>
                    <a:pt x="0" y="0"/>
                  </a:cubicBezTo>
                  <a:cubicBezTo>
                    <a:pt x="0" y="36"/>
                    <a:pt x="0" y="36"/>
                    <a:pt x="0" y="36"/>
                  </a:cubicBezTo>
                  <a:cubicBezTo>
                    <a:pt x="3" y="36"/>
                    <a:pt x="6" y="36"/>
                    <a:pt x="6" y="36"/>
                  </a:cubicBezTo>
                  <a:cubicBezTo>
                    <a:pt x="6" y="5"/>
                    <a:pt x="6" y="5"/>
                    <a:pt x="6" y="5"/>
                  </a:cubicBezTo>
                  <a:cubicBezTo>
                    <a:pt x="14" y="36"/>
                    <a:pt x="14" y="36"/>
                    <a:pt x="14" y="36"/>
                  </a:cubicBezTo>
                  <a:cubicBezTo>
                    <a:pt x="14" y="36"/>
                    <a:pt x="16" y="36"/>
                    <a:pt x="20" y="36"/>
                  </a:cubicBezTo>
                  <a:cubicBezTo>
                    <a:pt x="20" y="36"/>
                    <a:pt x="28" y="5"/>
                    <a:pt x="28" y="5"/>
                  </a:cubicBezTo>
                  <a:cubicBezTo>
                    <a:pt x="28" y="36"/>
                    <a:pt x="28" y="36"/>
                    <a:pt x="28" y="36"/>
                  </a:cubicBezTo>
                  <a:cubicBezTo>
                    <a:pt x="34" y="36"/>
                    <a:pt x="34" y="36"/>
                    <a:pt x="34" y="36"/>
                  </a:cubicBezTo>
                  <a:cubicBezTo>
                    <a:pt x="34" y="0"/>
                    <a:pt x="34" y="0"/>
                    <a:pt x="34" y="0"/>
                  </a:cubicBezTo>
                  <a:cubicBezTo>
                    <a:pt x="23" y="0"/>
                    <a:pt x="23" y="0"/>
                    <a:pt x="23" y="0"/>
                  </a:cubicBezTo>
                  <a:lnTo>
                    <a:pt x="17" y="26"/>
                  </a:ln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1052" name="Freeform 31"/>
            <p:cNvSpPr>
              <a:spLocks noEditPoints="1"/>
            </p:cNvSpPr>
            <p:nvPr/>
          </p:nvSpPr>
          <p:spPr bwMode="black">
            <a:xfrm>
              <a:off x="3093" y="2148"/>
              <a:ext cx="78" cy="85"/>
            </a:xfrm>
            <a:custGeom>
              <a:avLst/>
              <a:gdLst>
                <a:gd name="T0" fmla="*/ 26 w 78"/>
                <a:gd name="T1" fmla="*/ 50 h 85"/>
                <a:gd name="T2" fmla="*/ 38 w 78"/>
                <a:gd name="T3" fmla="*/ 14 h 85"/>
                <a:gd name="T4" fmla="*/ 38 w 78"/>
                <a:gd name="T5" fmla="*/ 14 h 85"/>
                <a:gd name="T6" fmla="*/ 50 w 78"/>
                <a:gd name="T7" fmla="*/ 50 h 85"/>
                <a:gd name="T8" fmla="*/ 26 w 78"/>
                <a:gd name="T9" fmla="*/ 50 h 85"/>
                <a:gd name="T10" fmla="*/ 29 w 78"/>
                <a:gd name="T11" fmla="*/ 0 h 85"/>
                <a:gd name="T12" fmla="*/ 0 w 78"/>
                <a:gd name="T13" fmla="*/ 85 h 85"/>
                <a:gd name="T14" fmla="*/ 14 w 78"/>
                <a:gd name="T15" fmla="*/ 85 h 85"/>
                <a:gd name="T16" fmla="*/ 21 w 78"/>
                <a:gd name="T17" fmla="*/ 62 h 85"/>
                <a:gd name="T18" fmla="*/ 55 w 78"/>
                <a:gd name="T19" fmla="*/ 62 h 85"/>
                <a:gd name="T20" fmla="*/ 62 w 78"/>
                <a:gd name="T21" fmla="*/ 85 h 85"/>
                <a:gd name="T22" fmla="*/ 78 w 78"/>
                <a:gd name="T23" fmla="*/ 85 h 85"/>
                <a:gd name="T24" fmla="*/ 47 w 78"/>
                <a:gd name="T25" fmla="*/ 0 h 85"/>
                <a:gd name="T26" fmla="*/ 29 w 78"/>
                <a:gd name="T27" fmla="*/ 0 h 8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8" h="85">
                  <a:moveTo>
                    <a:pt x="26" y="50"/>
                  </a:moveTo>
                  <a:lnTo>
                    <a:pt x="38" y="14"/>
                  </a:lnTo>
                  <a:lnTo>
                    <a:pt x="50" y="50"/>
                  </a:lnTo>
                  <a:lnTo>
                    <a:pt x="26" y="50"/>
                  </a:lnTo>
                  <a:close/>
                  <a:moveTo>
                    <a:pt x="29" y="0"/>
                  </a:moveTo>
                  <a:lnTo>
                    <a:pt x="0" y="85"/>
                  </a:lnTo>
                  <a:lnTo>
                    <a:pt x="14" y="85"/>
                  </a:lnTo>
                  <a:lnTo>
                    <a:pt x="21" y="62"/>
                  </a:lnTo>
                  <a:lnTo>
                    <a:pt x="55" y="62"/>
                  </a:lnTo>
                  <a:lnTo>
                    <a:pt x="62" y="85"/>
                  </a:lnTo>
                  <a:lnTo>
                    <a:pt x="78" y="85"/>
                  </a:lnTo>
                  <a:lnTo>
                    <a:pt x="47" y="0"/>
                  </a:lnTo>
                  <a:lnTo>
                    <a:pt x="29" y="0"/>
                  </a:ln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1053" name="Freeform 32"/>
            <p:cNvSpPr>
              <a:spLocks/>
            </p:cNvSpPr>
            <p:nvPr/>
          </p:nvSpPr>
          <p:spPr bwMode="black">
            <a:xfrm>
              <a:off x="3176" y="2148"/>
              <a:ext cx="68" cy="85"/>
            </a:xfrm>
            <a:custGeom>
              <a:avLst/>
              <a:gdLst>
                <a:gd name="T0" fmla="*/ 127 w 29"/>
                <a:gd name="T1" fmla="*/ 156 h 36"/>
                <a:gd name="T2" fmla="*/ 49 w 29"/>
                <a:gd name="T3" fmla="*/ 0 h 36"/>
                <a:gd name="T4" fmla="*/ 0 w 29"/>
                <a:gd name="T5" fmla="*/ 0 h 36"/>
                <a:gd name="T6" fmla="*/ 0 w 29"/>
                <a:gd name="T7" fmla="*/ 201 h 36"/>
                <a:gd name="T8" fmla="*/ 33 w 29"/>
                <a:gd name="T9" fmla="*/ 201 h 36"/>
                <a:gd name="T10" fmla="*/ 33 w 29"/>
                <a:gd name="T11" fmla="*/ 50 h 36"/>
                <a:gd name="T12" fmla="*/ 110 w 29"/>
                <a:gd name="T13" fmla="*/ 201 h 36"/>
                <a:gd name="T14" fmla="*/ 159 w 29"/>
                <a:gd name="T15" fmla="*/ 201 h 36"/>
                <a:gd name="T16" fmla="*/ 159 w 29"/>
                <a:gd name="T17" fmla="*/ 0 h 36"/>
                <a:gd name="T18" fmla="*/ 127 w 29"/>
                <a:gd name="T19" fmla="*/ 0 h 36"/>
                <a:gd name="T20" fmla="*/ 127 w 29"/>
                <a:gd name="T21" fmla="*/ 156 h 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 h="36">
                  <a:moveTo>
                    <a:pt x="23" y="28"/>
                  </a:moveTo>
                  <a:cubicBezTo>
                    <a:pt x="9" y="0"/>
                    <a:pt x="9" y="0"/>
                    <a:pt x="9" y="0"/>
                  </a:cubicBezTo>
                  <a:cubicBezTo>
                    <a:pt x="0" y="0"/>
                    <a:pt x="0" y="0"/>
                    <a:pt x="0" y="0"/>
                  </a:cubicBezTo>
                  <a:cubicBezTo>
                    <a:pt x="0" y="36"/>
                    <a:pt x="0" y="36"/>
                    <a:pt x="0" y="36"/>
                  </a:cubicBezTo>
                  <a:cubicBezTo>
                    <a:pt x="3" y="36"/>
                    <a:pt x="6" y="36"/>
                    <a:pt x="6" y="36"/>
                  </a:cubicBezTo>
                  <a:cubicBezTo>
                    <a:pt x="6" y="9"/>
                    <a:pt x="6" y="9"/>
                    <a:pt x="6" y="9"/>
                  </a:cubicBezTo>
                  <a:cubicBezTo>
                    <a:pt x="20" y="36"/>
                    <a:pt x="20" y="36"/>
                    <a:pt x="20" y="36"/>
                  </a:cubicBezTo>
                  <a:cubicBezTo>
                    <a:pt x="29" y="36"/>
                    <a:pt x="29" y="36"/>
                    <a:pt x="29" y="36"/>
                  </a:cubicBezTo>
                  <a:cubicBezTo>
                    <a:pt x="29" y="0"/>
                    <a:pt x="29" y="0"/>
                    <a:pt x="29" y="0"/>
                  </a:cubicBezTo>
                  <a:cubicBezTo>
                    <a:pt x="23" y="0"/>
                    <a:pt x="23" y="0"/>
                    <a:pt x="23" y="0"/>
                  </a:cubicBezTo>
                  <a:lnTo>
                    <a:pt x="23" y="28"/>
                  </a:ln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1054" name="Freeform 33"/>
            <p:cNvSpPr>
              <a:spLocks/>
            </p:cNvSpPr>
            <p:nvPr/>
          </p:nvSpPr>
          <p:spPr bwMode="black">
            <a:xfrm>
              <a:off x="3459" y="2148"/>
              <a:ext cx="50" cy="85"/>
            </a:xfrm>
            <a:custGeom>
              <a:avLst/>
              <a:gdLst>
                <a:gd name="T0" fmla="*/ 119 w 21"/>
                <a:gd name="T1" fmla="*/ 172 h 36"/>
                <a:gd name="T2" fmla="*/ 33 w 21"/>
                <a:gd name="T3" fmla="*/ 172 h 36"/>
                <a:gd name="T4" fmla="*/ 33 w 21"/>
                <a:gd name="T5" fmla="*/ 118 h 36"/>
                <a:gd name="T6" fmla="*/ 95 w 21"/>
                <a:gd name="T7" fmla="*/ 118 h 36"/>
                <a:gd name="T8" fmla="*/ 95 w 21"/>
                <a:gd name="T9" fmla="*/ 83 h 36"/>
                <a:gd name="T10" fmla="*/ 33 w 21"/>
                <a:gd name="T11" fmla="*/ 83 h 36"/>
                <a:gd name="T12" fmla="*/ 33 w 21"/>
                <a:gd name="T13" fmla="*/ 28 h 36"/>
                <a:gd name="T14" fmla="*/ 114 w 21"/>
                <a:gd name="T15" fmla="*/ 28 h 36"/>
                <a:gd name="T16" fmla="*/ 114 w 21"/>
                <a:gd name="T17" fmla="*/ 0 h 36"/>
                <a:gd name="T18" fmla="*/ 0 w 21"/>
                <a:gd name="T19" fmla="*/ 0 h 36"/>
                <a:gd name="T20" fmla="*/ 0 w 21"/>
                <a:gd name="T21" fmla="*/ 201 h 36"/>
                <a:gd name="T22" fmla="*/ 119 w 21"/>
                <a:gd name="T23" fmla="*/ 201 h 36"/>
                <a:gd name="T24" fmla="*/ 119 w 21"/>
                <a:gd name="T25" fmla="*/ 172 h 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 h="36">
                  <a:moveTo>
                    <a:pt x="21" y="31"/>
                  </a:moveTo>
                  <a:cubicBezTo>
                    <a:pt x="6" y="31"/>
                    <a:pt x="6" y="31"/>
                    <a:pt x="6" y="31"/>
                  </a:cubicBezTo>
                  <a:cubicBezTo>
                    <a:pt x="6" y="21"/>
                    <a:pt x="6" y="21"/>
                    <a:pt x="6" y="21"/>
                  </a:cubicBezTo>
                  <a:cubicBezTo>
                    <a:pt x="17" y="21"/>
                    <a:pt x="17" y="21"/>
                    <a:pt x="17" y="21"/>
                  </a:cubicBezTo>
                  <a:cubicBezTo>
                    <a:pt x="17" y="15"/>
                    <a:pt x="17" y="15"/>
                    <a:pt x="17" y="15"/>
                  </a:cubicBezTo>
                  <a:cubicBezTo>
                    <a:pt x="6" y="15"/>
                    <a:pt x="6" y="15"/>
                    <a:pt x="6" y="15"/>
                  </a:cubicBezTo>
                  <a:cubicBezTo>
                    <a:pt x="6" y="5"/>
                    <a:pt x="6" y="5"/>
                    <a:pt x="6" y="5"/>
                  </a:cubicBezTo>
                  <a:cubicBezTo>
                    <a:pt x="8" y="5"/>
                    <a:pt x="20" y="5"/>
                    <a:pt x="20" y="5"/>
                  </a:cubicBezTo>
                  <a:cubicBezTo>
                    <a:pt x="20" y="0"/>
                    <a:pt x="20" y="0"/>
                    <a:pt x="20" y="0"/>
                  </a:cubicBezTo>
                  <a:cubicBezTo>
                    <a:pt x="16" y="0"/>
                    <a:pt x="0" y="0"/>
                    <a:pt x="0" y="0"/>
                  </a:cubicBezTo>
                  <a:cubicBezTo>
                    <a:pt x="0" y="36"/>
                    <a:pt x="0" y="36"/>
                    <a:pt x="0" y="36"/>
                  </a:cubicBezTo>
                  <a:cubicBezTo>
                    <a:pt x="21" y="36"/>
                    <a:pt x="21" y="36"/>
                    <a:pt x="21" y="36"/>
                  </a:cubicBezTo>
                  <a:lnTo>
                    <a:pt x="21" y="31"/>
                  </a:ln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1055" name="Freeform 34"/>
            <p:cNvSpPr>
              <a:spLocks/>
            </p:cNvSpPr>
            <p:nvPr/>
          </p:nvSpPr>
          <p:spPr bwMode="black">
            <a:xfrm>
              <a:off x="3258" y="2148"/>
              <a:ext cx="194" cy="85"/>
            </a:xfrm>
            <a:custGeom>
              <a:avLst/>
              <a:gdLst>
                <a:gd name="T0" fmla="*/ 274 w 82"/>
                <a:gd name="T1" fmla="*/ 0 h 36"/>
                <a:gd name="T2" fmla="*/ 274 w 82"/>
                <a:gd name="T3" fmla="*/ 0 h 36"/>
                <a:gd name="T4" fmla="*/ 270 w 82"/>
                <a:gd name="T5" fmla="*/ 0 h 36"/>
                <a:gd name="T6" fmla="*/ 270 w 82"/>
                <a:gd name="T7" fmla="*/ 156 h 36"/>
                <a:gd name="T8" fmla="*/ 189 w 82"/>
                <a:gd name="T9" fmla="*/ 0 h 36"/>
                <a:gd name="T10" fmla="*/ 147 w 82"/>
                <a:gd name="T11" fmla="*/ 0 h 36"/>
                <a:gd name="T12" fmla="*/ 147 w 82"/>
                <a:gd name="T13" fmla="*/ 172 h 36"/>
                <a:gd name="T14" fmla="*/ 40 w 82"/>
                <a:gd name="T15" fmla="*/ 172 h 36"/>
                <a:gd name="T16" fmla="*/ 40 w 82"/>
                <a:gd name="T17" fmla="*/ 118 h 36"/>
                <a:gd name="T18" fmla="*/ 102 w 82"/>
                <a:gd name="T19" fmla="*/ 118 h 36"/>
                <a:gd name="T20" fmla="*/ 102 w 82"/>
                <a:gd name="T21" fmla="*/ 83 h 36"/>
                <a:gd name="T22" fmla="*/ 40 w 82"/>
                <a:gd name="T23" fmla="*/ 83 h 36"/>
                <a:gd name="T24" fmla="*/ 40 w 82"/>
                <a:gd name="T25" fmla="*/ 28 h 36"/>
                <a:gd name="T26" fmla="*/ 111 w 82"/>
                <a:gd name="T27" fmla="*/ 28 h 36"/>
                <a:gd name="T28" fmla="*/ 111 w 82"/>
                <a:gd name="T29" fmla="*/ 0 h 36"/>
                <a:gd name="T30" fmla="*/ 0 w 82"/>
                <a:gd name="T31" fmla="*/ 0 h 36"/>
                <a:gd name="T32" fmla="*/ 0 w 82"/>
                <a:gd name="T33" fmla="*/ 201 h 36"/>
                <a:gd name="T34" fmla="*/ 173 w 82"/>
                <a:gd name="T35" fmla="*/ 201 h 36"/>
                <a:gd name="T36" fmla="*/ 173 w 82"/>
                <a:gd name="T37" fmla="*/ 201 h 36"/>
                <a:gd name="T38" fmla="*/ 173 w 82"/>
                <a:gd name="T39" fmla="*/ 50 h 36"/>
                <a:gd name="T40" fmla="*/ 258 w 82"/>
                <a:gd name="T41" fmla="*/ 201 h 36"/>
                <a:gd name="T42" fmla="*/ 303 w 82"/>
                <a:gd name="T43" fmla="*/ 201 h 36"/>
                <a:gd name="T44" fmla="*/ 303 w 82"/>
                <a:gd name="T45" fmla="*/ 28 h 36"/>
                <a:gd name="T46" fmla="*/ 364 w 82"/>
                <a:gd name="T47" fmla="*/ 28 h 36"/>
                <a:gd name="T48" fmla="*/ 364 w 82"/>
                <a:gd name="T49" fmla="*/ 201 h 36"/>
                <a:gd name="T50" fmla="*/ 397 w 82"/>
                <a:gd name="T51" fmla="*/ 201 h 36"/>
                <a:gd name="T52" fmla="*/ 397 w 82"/>
                <a:gd name="T53" fmla="*/ 28 h 36"/>
                <a:gd name="T54" fmla="*/ 459 w 82"/>
                <a:gd name="T55" fmla="*/ 28 h 36"/>
                <a:gd name="T56" fmla="*/ 459 w 82"/>
                <a:gd name="T57" fmla="*/ 0 h 36"/>
                <a:gd name="T58" fmla="*/ 274 w 82"/>
                <a:gd name="T59" fmla="*/ 0 h 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2" h="36">
                  <a:moveTo>
                    <a:pt x="49" y="0"/>
                  </a:moveTo>
                  <a:cubicBezTo>
                    <a:pt x="49" y="0"/>
                    <a:pt x="49" y="0"/>
                    <a:pt x="49" y="0"/>
                  </a:cubicBezTo>
                  <a:cubicBezTo>
                    <a:pt x="48" y="0"/>
                    <a:pt x="48" y="0"/>
                    <a:pt x="48" y="0"/>
                  </a:cubicBezTo>
                  <a:cubicBezTo>
                    <a:pt x="48" y="28"/>
                    <a:pt x="48" y="28"/>
                    <a:pt x="48" y="28"/>
                  </a:cubicBezTo>
                  <a:cubicBezTo>
                    <a:pt x="34" y="0"/>
                    <a:pt x="34" y="0"/>
                    <a:pt x="34" y="0"/>
                  </a:cubicBezTo>
                  <a:cubicBezTo>
                    <a:pt x="26" y="0"/>
                    <a:pt x="26" y="0"/>
                    <a:pt x="26" y="0"/>
                  </a:cubicBezTo>
                  <a:cubicBezTo>
                    <a:pt x="26" y="31"/>
                    <a:pt x="26" y="31"/>
                    <a:pt x="26" y="31"/>
                  </a:cubicBezTo>
                  <a:cubicBezTo>
                    <a:pt x="7" y="31"/>
                    <a:pt x="7" y="31"/>
                    <a:pt x="7" y="31"/>
                  </a:cubicBezTo>
                  <a:cubicBezTo>
                    <a:pt x="7" y="21"/>
                    <a:pt x="7" y="21"/>
                    <a:pt x="7" y="21"/>
                  </a:cubicBezTo>
                  <a:cubicBezTo>
                    <a:pt x="18" y="21"/>
                    <a:pt x="18" y="21"/>
                    <a:pt x="18" y="21"/>
                  </a:cubicBezTo>
                  <a:cubicBezTo>
                    <a:pt x="18" y="15"/>
                    <a:pt x="18" y="15"/>
                    <a:pt x="18" y="15"/>
                  </a:cubicBezTo>
                  <a:cubicBezTo>
                    <a:pt x="7" y="15"/>
                    <a:pt x="7" y="15"/>
                    <a:pt x="7" y="15"/>
                  </a:cubicBezTo>
                  <a:cubicBezTo>
                    <a:pt x="7" y="5"/>
                    <a:pt x="7" y="5"/>
                    <a:pt x="7" y="5"/>
                  </a:cubicBezTo>
                  <a:cubicBezTo>
                    <a:pt x="8" y="5"/>
                    <a:pt x="20" y="5"/>
                    <a:pt x="20" y="5"/>
                  </a:cubicBezTo>
                  <a:cubicBezTo>
                    <a:pt x="20" y="0"/>
                    <a:pt x="20" y="0"/>
                    <a:pt x="20" y="0"/>
                  </a:cubicBezTo>
                  <a:cubicBezTo>
                    <a:pt x="17" y="0"/>
                    <a:pt x="0" y="0"/>
                    <a:pt x="0" y="0"/>
                  </a:cubicBezTo>
                  <a:cubicBezTo>
                    <a:pt x="0" y="36"/>
                    <a:pt x="0" y="36"/>
                    <a:pt x="0" y="36"/>
                  </a:cubicBezTo>
                  <a:cubicBezTo>
                    <a:pt x="31" y="36"/>
                    <a:pt x="31" y="36"/>
                    <a:pt x="31" y="36"/>
                  </a:cubicBezTo>
                  <a:cubicBezTo>
                    <a:pt x="31" y="36"/>
                    <a:pt x="31" y="36"/>
                    <a:pt x="31" y="36"/>
                  </a:cubicBezTo>
                  <a:cubicBezTo>
                    <a:pt x="31" y="9"/>
                    <a:pt x="31" y="9"/>
                    <a:pt x="31" y="9"/>
                  </a:cubicBezTo>
                  <a:cubicBezTo>
                    <a:pt x="46" y="36"/>
                    <a:pt x="46" y="36"/>
                    <a:pt x="46" y="36"/>
                  </a:cubicBezTo>
                  <a:cubicBezTo>
                    <a:pt x="54" y="36"/>
                    <a:pt x="54" y="36"/>
                    <a:pt x="54" y="36"/>
                  </a:cubicBezTo>
                  <a:cubicBezTo>
                    <a:pt x="54" y="5"/>
                    <a:pt x="54" y="5"/>
                    <a:pt x="54" y="5"/>
                  </a:cubicBezTo>
                  <a:cubicBezTo>
                    <a:pt x="58" y="5"/>
                    <a:pt x="62" y="5"/>
                    <a:pt x="65" y="5"/>
                  </a:cubicBezTo>
                  <a:cubicBezTo>
                    <a:pt x="65" y="36"/>
                    <a:pt x="65" y="36"/>
                    <a:pt x="65" y="36"/>
                  </a:cubicBezTo>
                  <a:cubicBezTo>
                    <a:pt x="71" y="36"/>
                    <a:pt x="71" y="36"/>
                    <a:pt x="71" y="36"/>
                  </a:cubicBezTo>
                  <a:cubicBezTo>
                    <a:pt x="71" y="5"/>
                    <a:pt x="71" y="5"/>
                    <a:pt x="71" y="5"/>
                  </a:cubicBezTo>
                  <a:cubicBezTo>
                    <a:pt x="82" y="5"/>
                    <a:pt x="82" y="5"/>
                    <a:pt x="82" y="5"/>
                  </a:cubicBezTo>
                  <a:cubicBezTo>
                    <a:pt x="82" y="0"/>
                    <a:pt x="82" y="0"/>
                    <a:pt x="82" y="0"/>
                  </a:cubicBezTo>
                  <a:lnTo>
                    <a:pt x="49" y="0"/>
                  </a:ln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1056" name="Freeform 35"/>
            <p:cNvSpPr>
              <a:spLocks noEditPoints="1"/>
            </p:cNvSpPr>
            <p:nvPr/>
          </p:nvSpPr>
          <p:spPr bwMode="black">
            <a:xfrm>
              <a:off x="2874" y="2148"/>
              <a:ext cx="120" cy="85"/>
            </a:xfrm>
            <a:custGeom>
              <a:avLst/>
              <a:gdLst>
                <a:gd name="T0" fmla="*/ 176 w 51"/>
                <a:gd name="T1" fmla="*/ 83 h 36"/>
                <a:gd name="T2" fmla="*/ 176 w 51"/>
                <a:gd name="T3" fmla="*/ 83 h 36"/>
                <a:gd name="T4" fmla="*/ 176 w 51"/>
                <a:gd name="T5" fmla="*/ 28 h 36"/>
                <a:gd name="T6" fmla="*/ 205 w 51"/>
                <a:gd name="T7" fmla="*/ 28 h 36"/>
                <a:gd name="T8" fmla="*/ 245 w 51"/>
                <a:gd name="T9" fmla="*/ 57 h 36"/>
                <a:gd name="T10" fmla="*/ 205 w 51"/>
                <a:gd name="T11" fmla="*/ 83 h 36"/>
                <a:gd name="T12" fmla="*/ 176 w 51"/>
                <a:gd name="T13" fmla="*/ 83 h 36"/>
                <a:gd name="T14" fmla="*/ 261 w 51"/>
                <a:gd name="T15" fmla="*/ 102 h 36"/>
                <a:gd name="T16" fmla="*/ 278 w 51"/>
                <a:gd name="T17" fmla="*/ 57 h 36"/>
                <a:gd name="T18" fmla="*/ 261 w 51"/>
                <a:gd name="T19" fmla="*/ 17 h 36"/>
                <a:gd name="T20" fmla="*/ 200 w 51"/>
                <a:gd name="T21" fmla="*/ 0 h 36"/>
                <a:gd name="T22" fmla="*/ 144 w 51"/>
                <a:gd name="T23" fmla="*/ 0 h 36"/>
                <a:gd name="T24" fmla="*/ 144 w 51"/>
                <a:gd name="T25" fmla="*/ 83 h 36"/>
                <a:gd name="T26" fmla="*/ 144 w 51"/>
                <a:gd name="T27" fmla="*/ 83 h 36"/>
                <a:gd name="T28" fmla="*/ 144 w 51"/>
                <a:gd name="T29" fmla="*/ 172 h 36"/>
                <a:gd name="T30" fmla="*/ 38 w 51"/>
                <a:gd name="T31" fmla="*/ 172 h 36"/>
                <a:gd name="T32" fmla="*/ 38 w 51"/>
                <a:gd name="T33" fmla="*/ 118 h 36"/>
                <a:gd name="T34" fmla="*/ 99 w 51"/>
                <a:gd name="T35" fmla="*/ 118 h 36"/>
                <a:gd name="T36" fmla="*/ 99 w 51"/>
                <a:gd name="T37" fmla="*/ 83 h 36"/>
                <a:gd name="T38" fmla="*/ 38 w 51"/>
                <a:gd name="T39" fmla="*/ 83 h 36"/>
                <a:gd name="T40" fmla="*/ 38 w 51"/>
                <a:gd name="T41" fmla="*/ 28 h 36"/>
                <a:gd name="T42" fmla="*/ 111 w 51"/>
                <a:gd name="T43" fmla="*/ 28 h 36"/>
                <a:gd name="T44" fmla="*/ 111 w 51"/>
                <a:gd name="T45" fmla="*/ 0 h 36"/>
                <a:gd name="T46" fmla="*/ 0 w 51"/>
                <a:gd name="T47" fmla="*/ 0 h 36"/>
                <a:gd name="T48" fmla="*/ 0 w 51"/>
                <a:gd name="T49" fmla="*/ 201 h 36"/>
                <a:gd name="T50" fmla="*/ 176 w 51"/>
                <a:gd name="T51" fmla="*/ 201 h 36"/>
                <a:gd name="T52" fmla="*/ 176 w 51"/>
                <a:gd name="T53" fmla="*/ 118 h 36"/>
                <a:gd name="T54" fmla="*/ 193 w 51"/>
                <a:gd name="T55" fmla="*/ 118 h 36"/>
                <a:gd name="T56" fmla="*/ 245 w 51"/>
                <a:gd name="T57" fmla="*/ 201 h 36"/>
                <a:gd name="T58" fmla="*/ 282 w 51"/>
                <a:gd name="T59" fmla="*/ 201 h 36"/>
                <a:gd name="T60" fmla="*/ 233 w 51"/>
                <a:gd name="T61" fmla="*/ 111 h 36"/>
                <a:gd name="T62" fmla="*/ 261 w 51"/>
                <a:gd name="T63" fmla="*/ 102 h 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1" h="36">
                  <a:moveTo>
                    <a:pt x="32" y="15"/>
                  </a:moveTo>
                  <a:cubicBezTo>
                    <a:pt x="32" y="15"/>
                    <a:pt x="32" y="15"/>
                    <a:pt x="32" y="15"/>
                  </a:cubicBezTo>
                  <a:cubicBezTo>
                    <a:pt x="32" y="5"/>
                    <a:pt x="32" y="5"/>
                    <a:pt x="32" y="5"/>
                  </a:cubicBezTo>
                  <a:cubicBezTo>
                    <a:pt x="37" y="5"/>
                    <a:pt x="37" y="5"/>
                    <a:pt x="37" y="5"/>
                  </a:cubicBezTo>
                  <a:cubicBezTo>
                    <a:pt x="42" y="5"/>
                    <a:pt x="44" y="7"/>
                    <a:pt x="44" y="10"/>
                  </a:cubicBezTo>
                  <a:cubicBezTo>
                    <a:pt x="44" y="14"/>
                    <a:pt x="42" y="15"/>
                    <a:pt x="37" y="15"/>
                  </a:cubicBezTo>
                  <a:lnTo>
                    <a:pt x="32" y="15"/>
                  </a:lnTo>
                  <a:close/>
                  <a:moveTo>
                    <a:pt x="47" y="18"/>
                  </a:moveTo>
                  <a:cubicBezTo>
                    <a:pt x="49" y="16"/>
                    <a:pt x="50" y="14"/>
                    <a:pt x="50" y="10"/>
                  </a:cubicBezTo>
                  <a:cubicBezTo>
                    <a:pt x="50" y="7"/>
                    <a:pt x="49" y="4"/>
                    <a:pt x="47" y="3"/>
                  </a:cubicBezTo>
                  <a:cubicBezTo>
                    <a:pt x="44" y="1"/>
                    <a:pt x="41" y="0"/>
                    <a:pt x="36" y="0"/>
                  </a:cubicBezTo>
                  <a:cubicBezTo>
                    <a:pt x="26" y="0"/>
                    <a:pt x="26" y="0"/>
                    <a:pt x="26" y="0"/>
                  </a:cubicBezTo>
                  <a:cubicBezTo>
                    <a:pt x="26" y="15"/>
                    <a:pt x="26" y="15"/>
                    <a:pt x="26" y="15"/>
                  </a:cubicBezTo>
                  <a:cubicBezTo>
                    <a:pt x="26" y="15"/>
                    <a:pt x="26" y="15"/>
                    <a:pt x="26" y="15"/>
                  </a:cubicBezTo>
                  <a:cubicBezTo>
                    <a:pt x="26" y="31"/>
                    <a:pt x="26" y="31"/>
                    <a:pt x="26" y="31"/>
                  </a:cubicBezTo>
                  <a:cubicBezTo>
                    <a:pt x="7" y="31"/>
                    <a:pt x="7" y="31"/>
                    <a:pt x="7" y="31"/>
                  </a:cubicBezTo>
                  <a:cubicBezTo>
                    <a:pt x="7" y="21"/>
                    <a:pt x="7" y="21"/>
                    <a:pt x="7" y="21"/>
                  </a:cubicBezTo>
                  <a:cubicBezTo>
                    <a:pt x="18" y="21"/>
                    <a:pt x="18" y="21"/>
                    <a:pt x="18" y="21"/>
                  </a:cubicBezTo>
                  <a:cubicBezTo>
                    <a:pt x="18" y="15"/>
                    <a:pt x="18" y="15"/>
                    <a:pt x="18" y="15"/>
                  </a:cubicBezTo>
                  <a:cubicBezTo>
                    <a:pt x="7" y="15"/>
                    <a:pt x="7" y="15"/>
                    <a:pt x="7" y="15"/>
                  </a:cubicBezTo>
                  <a:cubicBezTo>
                    <a:pt x="7" y="5"/>
                    <a:pt x="7" y="5"/>
                    <a:pt x="7" y="5"/>
                  </a:cubicBezTo>
                  <a:cubicBezTo>
                    <a:pt x="8" y="5"/>
                    <a:pt x="20" y="5"/>
                    <a:pt x="20" y="5"/>
                  </a:cubicBezTo>
                  <a:cubicBezTo>
                    <a:pt x="20" y="0"/>
                    <a:pt x="20" y="0"/>
                    <a:pt x="20" y="0"/>
                  </a:cubicBezTo>
                  <a:cubicBezTo>
                    <a:pt x="17" y="0"/>
                    <a:pt x="0" y="0"/>
                    <a:pt x="0" y="0"/>
                  </a:cubicBezTo>
                  <a:cubicBezTo>
                    <a:pt x="0" y="36"/>
                    <a:pt x="0" y="36"/>
                    <a:pt x="0" y="36"/>
                  </a:cubicBezTo>
                  <a:cubicBezTo>
                    <a:pt x="32" y="36"/>
                    <a:pt x="32" y="36"/>
                    <a:pt x="32" y="36"/>
                  </a:cubicBezTo>
                  <a:cubicBezTo>
                    <a:pt x="32" y="21"/>
                    <a:pt x="32" y="21"/>
                    <a:pt x="32" y="21"/>
                  </a:cubicBezTo>
                  <a:cubicBezTo>
                    <a:pt x="35" y="21"/>
                    <a:pt x="35" y="21"/>
                    <a:pt x="35" y="21"/>
                  </a:cubicBezTo>
                  <a:cubicBezTo>
                    <a:pt x="38" y="25"/>
                    <a:pt x="44" y="36"/>
                    <a:pt x="44" y="36"/>
                  </a:cubicBezTo>
                  <a:cubicBezTo>
                    <a:pt x="51" y="36"/>
                    <a:pt x="51" y="36"/>
                    <a:pt x="51" y="36"/>
                  </a:cubicBezTo>
                  <a:cubicBezTo>
                    <a:pt x="42" y="20"/>
                    <a:pt x="42" y="20"/>
                    <a:pt x="42" y="20"/>
                  </a:cubicBezTo>
                  <a:cubicBezTo>
                    <a:pt x="44" y="20"/>
                    <a:pt x="45" y="19"/>
                    <a:pt x="47" y="18"/>
                  </a:cubicBez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1057" name="Freeform 36"/>
            <p:cNvSpPr>
              <a:spLocks noEditPoints="1"/>
            </p:cNvSpPr>
            <p:nvPr/>
          </p:nvSpPr>
          <p:spPr bwMode="black">
            <a:xfrm>
              <a:off x="2642" y="2148"/>
              <a:ext cx="121" cy="85"/>
            </a:xfrm>
            <a:custGeom>
              <a:avLst/>
              <a:gdLst>
                <a:gd name="T0" fmla="*/ 180 w 51"/>
                <a:gd name="T1" fmla="*/ 83 h 36"/>
                <a:gd name="T2" fmla="*/ 180 w 51"/>
                <a:gd name="T3" fmla="*/ 83 h 36"/>
                <a:gd name="T4" fmla="*/ 180 w 51"/>
                <a:gd name="T5" fmla="*/ 28 h 36"/>
                <a:gd name="T6" fmla="*/ 209 w 51"/>
                <a:gd name="T7" fmla="*/ 28 h 36"/>
                <a:gd name="T8" fmla="*/ 242 w 51"/>
                <a:gd name="T9" fmla="*/ 57 h 36"/>
                <a:gd name="T10" fmla="*/ 209 w 51"/>
                <a:gd name="T11" fmla="*/ 83 h 36"/>
                <a:gd name="T12" fmla="*/ 180 w 51"/>
                <a:gd name="T13" fmla="*/ 83 h 36"/>
                <a:gd name="T14" fmla="*/ 259 w 51"/>
                <a:gd name="T15" fmla="*/ 102 h 36"/>
                <a:gd name="T16" fmla="*/ 282 w 51"/>
                <a:gd name="T17" fmla="*/ 57 h 36"/>
                <a:gd name="T18" fmla="*/ 259 w 51"/>
                <a:gd name="T19" fmla="*/ 17 h 36"/>
                <a:gd name="T20" fmla="*/ 202 w 51"/>
                <a:gd name="T21" fmla="*/ 0 h 36"/>
                <a:gd name="T22" fmla="*/ 140 w 51"/>
                <a:gd name="T23" fmla="*/ 0 h 36"/>
                <a:gd name="T24" fmla="*/ 140 w 51"/>
                <a:gd name="T25" fmla="*/ 83 h 36"/>
                <a:gd name="T26" fmla="*/ 140 w 51"/>
                <a:gd name="T27" fmla="*/ 83 h 36"/>
                <a:gd name="T28" fmla="*/ 140 w 51"/>
                <a:gd name="T29" fmla="*/ 172 h 36"/>
                <a:gd name="T30" fmla="*/ 33 w 51"/>
                <a:gd name="T31" fmla="*/ 172 h 36"/>
                <a:gd name="T32" fmla="*/ 33 w 51"/>
                <a:gd name="T33" fmla="*/ 118 h 36"/>
                <a:gd name="T34" fmla="*/ 95 w 51"/>
                <a:gd name="T35" fmla="*/ 118 h 36"/>
                <a:gd name="T36" fmla="*/ 95 w 51"/>
                <a:gd name="T37" fmla="*/ 83 h 36"/>
                <a:gd name="T38" fmla="*/ 33 w 51"/>
                <a:gd name="T39" fmla="*/ 83 h 36"/>
                <a:gd name="T40" fmla="*/ 33 w 51"/>
                <a:gd name="T41" fmla="*/ 28 h 36"/>
                <a:gd name="T42" fmla="*/ 112 w 51"/>
                <a:gd name="T43" fmla="*/ 28 h 36"/>
                <a:gd name="T44" fmla="*/ 112 w 51"/>
                <a:gd name="T45" fmla="*/ 0 h 36"/>
                <a:gd name="T46" fmla="*/ 0 w 51"/>
                <a:gd name="T47" fmla="*/ 0 h 36"/>
                <a:gd name="T48" fmla="*/ 0 w 51"/>
                <a:gd name="T49" fmla="*/ 201 h 36"/>
                <a:gd name="T50" fmla="*/ 180 w 51"/>
                <a:gd name="T51" fmla="*/ 201 h 36"/>
                <a:gd name="T52" fmla="*/ 180 w 51"/>
                <a:gd name="T53" fmla="*/ 118 h 36"/>
                <a:gd name="T54" fmla="*/ 197 w 51"/>
                <a:gd name="T55" fmla="*/ 118 h 36"/>
                <a:gd name="T56" fmla="*/ 247 w 51"/>
                <a:gd name="T57" fmla="*/ 201 h 36"/>
                <a:gd name="T58" fmla="*/ 287 w 51"/>
                <a:gd name="T59" fmla="*/ 201 h 36"/>
                <a:gd name="T60" fmla="*/ 230 w 51"/>
                <a:gd name="T61" fmla="*/ 111 h 36"/>
                <a:gd name="T62" fmla="*/ 259 w 51"/>
                <a:gd name="T63" fmla="*/ 102 h 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1" h="36">
                  <a:moveTo>
                    <a:pt x="32" y="15"/>
                  </a:moveTo>
                  <a:cubicBezTo>
                    <a:pt x="32" y="15"/>
                    <a:pt x="32" y="15"/>
                    <a:pt x="32" y="15"/>
                  </a:cubicBezTo>
                  <a:cubicBezTo>
                    <a:pt x="32" y="5"/>
                    <a:pt x="32" y="5"/>
                    <a:pt x="32" y="5"/>
                  </a:cubicBezTo>
                  <a:cubicBezTo>
                    <a:pt x="37" y="5"/>
                    <a:pt x="37" y="5"/>
                    <a:pt x="37" y="5"/>
                  </a:cubicBezTo>
                  <a:cubicBezTo>
                    <a:pt x="42" y="5"/>
                    <a:pt x="43" y="7"/>
                    <a:pt x="43" y="10"/>
                  </a:cubicBezTo>
                  <a:cubicBezTo>
                    <a:pt x="43" y="14"/>
                    <a:pt x="42" y="15"/>
                    <a:pt x="37" y="15"/>
                  </a:cubicBezTo>
                  <a:lnTo>
                    <a:pt x="32" y="15"/>
                  </a:lnTo>
                  <a:close/>
                  <a:moveTo>
                    <a:pt x="46" y="18"/>
                  </a:moveTo>
                  <a:cubicBezTo>
                    <a:pt x="48" y="16"/>
                    <a:pt x="50" y="14"/>
                    <a:pt x="50" y="10"/>
                  </a:cubicBezTo>
                  <a:cubicBezTo>
                    <a:pt x="50" y="7"/>
                    <a:pt x="48" y="4"/>
                    <a:pt x="46" y="3"/>
                  </a:cubicBezTo>
                  <a:cubicBezTo>
                    <a:pt x="44" y="1"/>
                    <a:pt x="41" y="0"/>
                    <a:pt x="36" y="0"/>
                  </a:cubicBezTo>
                  <a:cubicBezTo>
                    <a:pt x="25" y="0"/>
                    <a:pt x="25" y="0"/>
                    <a:pt x="25" y="0"/>
                  </a:cubicBezTo>
                  <a:cubicBezTo>
                    <a:pt x="25" y="15"/>
                    <a:pt x="25" y="15"/>
                    <a:pt x="25" y="15"/>
                  </a:cubicBezTo>
                  <a:cubicBezTo>
                    <a:pt x="25" y="15"/>
                    <a:pt x="25" y="15"/>
                    <a:pt x="25" y="15"/>
                  </a:cubicBezTo>
                  <a:cubicBezTo>
                    <a:pt x="25" y="31"/>
                    <a:pt x="25" y="31"/>
                    <a:pt x="25" y="31"/>
                  </a:cubicBezTo>
                  <a:cubicBezTo>
                    <a:pt x="6" y="31"/>
                    <a:pt x="6" y="31"/>
                    <a:pt x="6" y="31"/>
                  </a:cubicBezTo>
                  <a:cubicBezTo>
                    <a:pt x="6" y="21"/>
                    <a:pt x="6" y="21"/>
                    <a:pt x="6" y="21"/>
                  </a:cubicBezTo>
                  <a:cubicBezTo>
                    <a:pt x="17" y="21"/>
                    <a:pt x="17" y="21"/>
                    <a:pt x="17" y="21"/>
                  </a:cubicBezTo>
                  <a:cubicBezTo>
                    <a:pt x="17" y="15"/>
                    <a:pt x="17" y="15"/>
                    <a:pt x="17" y="15"/>
                  </a:cubicBezTo>
                  <a:cubicBezTo>
                    <a:pt x="6" y="15"/>
                    <a:pt x="6" y="15"/>
                    <a:pt x="6" y="15"/>
                  </a:cubicBezTo>
                  <a:cubicBezTo>
                    <a:pt x="6" y="5"/>
                    <a:pt x="6" y="5"/>
                    <a:pt x="6" y="5"/>
                  </a:cubicBezTo>
                  <a:cubicBezTo>
                    <a:pt x="8" y="5"/>
                    <a:pt x="20" y="5"/>
                    <a:pt x="20" y="5"/>
                  </a:cubicBezTo>
                  <a:cubicBezTo>
                    <a:pt x="20" y="0"/>
                    <a:pt x="20" y="0"/>
                    <a:pt x="20" y="0"/>
                  </a:cubicBezTo>
                  <a:cubicBezTo>
                    <a:pt x="16" y="0"/>
                    <a:pt x="0" y="0"/>
                    <a:pt x="0" y="0"/>
                  </a:cubicBezTo>
                  <a:cubicBezTo>
                    <a:pt x="0" y="36"/>
                    <a:pt x="0" y="36"/>
                    <a:pt x="0" y="36"/>
                  </a:cubicBezTo>
                  <a:cubicBezTo>
                    <a:pt x="32" y="36"/>
                    <a:pt x="32" y="36"/>
                    <a:pt x="32" y="36"/>
                  </a:cubicBezTo>
                  <a:cubicBezTo>
                    <a:pt x="32" y="21"/>
                    <a:pt x="32" y="21"/>
                    <a:pt x="32" y="21"/>
                  </a:cubicBezTo>
                  <a:cubicBezTo>
                    <a:pt x="35" y="21"/>
                    <a:pt x="35" y="21"/>
                    <a:pt x="35" y="21"/>
                  </a:cubicBezTo>
                  <a:cubicBezTo>
                    <a:pt x="38" y="25"/>
                    <a:pt x="44" y="36"/>
                    <a:pt x="44" y="36"/>
                  </a:cubicBezTo>
                  <a:cubicBezTo>
                    <a:pt x="51" y="36"/>
                    <a:pt x="51" y="36"/>
                    <a:pt x="51" y="36"/>
                  </a:cubicBezTo>
                  <a:cubicBezTo>
                    <a:pt x="41" y="20"/>
                    <a:pt x="41" y="20"/>
                    <a:pt x="41" y="20"/>
                  </a:cubicBezTo>
                  <a:cubicBezTo>
                    <a:pt x="43" y="20"/>
                    <a:pt x="45" y="19"/>
                    <a:pt x="46" y="18"/>
                  </a:cubicBez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1058" name="Freeform 37"/>
            <p:cNvSpPr>
              <a:spLocks noEditPoints="1"/>
            </p:cNvSpPr>
            <p:nvPr/>
          </p:nvSpPr>
          <p:spPr bwMode="black">
            <a:xfrm>
              <a:off x="2807" y="2148"/>
              <a:ext cx="59" cy="85"/>
            </a:xfrm>
            <a:custGeom>
              <a:avLst/>
              <a:gdLst>
                <a:gd name="T0" fmla="*/ 66 w 25"/>
                <a:gd name="T1" fmla="*/ 90 h 36"/>
                <a:gd name="T2" fmla="*/ 40 w 25"/>
                <a:gd name="T3" fmla="*/ 90 h 36"/>
                <a:gd name="T4" fmla="*/ 40 w 25"/>
                <a:gd name="T5" fmla="*/ 28 h 36"/>
                <a:gd name="T6" fmla="*/ 66 w 25"/>
                <a:gd name="T7" fmla="*/ 28 h 36"/>
                <a:gd name="T8" fmla="*/ 99 w 25"/>
                <a:gd name="T9" fmla="*/ 61 h 36"/>
                <a:gd name="T10" fmla="*/ 66 w 25"/>
                <a:gd name="T11" fmla="*/ 90 h 36"/>
                <a:gd name="T12" fmla="*/ 118 w 25"/>
                <a:gd name="T13" fmla="*/ 17 h 36"/>
                <a:gd name="T14" fmla="*/ 61 w 25"/>
                <a:gd name="T15" fmla="*/ 0 h 36"/>
                <a:gd name="T16" fmla="*/ 0 w 25"/>
                <a:gd name="T17" fmla="*/ 0 h 36"/>
                <a:gd name="T18" fmla="*/ 0 w 25"/>
                <a:gd name="T19" fmla="*/ 118 h 36"/>
                <a:gd name="T20" fmla="*/ 0 w 25"/>
                <a:gd name="T21" fmla="*/ 201 h 36"/>
                <a:gd name="T22" fmla="*/ 40 w 25"/>
                <a:gd name="T23" fmla="*/ 201 h 36"/>
                <a:gd name="T24" fmla="*/ 40 w 25"/>
                <a:gd name="T25" fmla="*/ 118 h 36"/>
                <a:gd name="T26" fmla="*/ 61 w 25"/>
                <a:gd name="T27" fmla="*/ 118 h 36"/>
                <a:gd name="T28" fmla="*/ 118 w 25"/>
                <a:gd name="T29" fmla="*/ 102 h 36"/>
                <a:gd name="T30" fmla="*/ 139 w 25"/>
                <a:gd name="T31" fmla="*/ 61 h 36"/>
                <a:gd name="T32" fmla="*/ 118 w 25"/>
                <a:gd name="T33" fmla="*/ 17 h 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5" h="36">
                  <a:moveTo>
                    <a:pt x="12" y="16"/>
                  </a:moveTo>
                  <a:cubicBezTo>
                    <a:pt x="7" y="16"/>
                    <a:pt x="7" y="16"/>
                    <a:pt x="7" y="16"/>
                  </a:cubicBezTo>
                  <a:cubicBezTo>
                    <a:pt x="7" y="5"/>
                    <a:pt x="7" y="5"/>
                    <a:pt x="7" y="5"/>
                  </a:cubicBezTo>
                  <a:cubicBezTo>
                    <a:pt x="12" y="5"/>
                    <a:pt x="12" y="5"/>
                    <a:pt x="12" y="5"/>
                  </a:cubicBezTo>
                  <a:cubicBezTo>
                    <a:pt x="17" y="5"/>
                    <a:pt x="18" y="7"/>
                    <a:pt x="18" y="11"/>
                  </a:cubicBezTo>
                  <a:cubicBezTo>
                    <a:pt x="18" y="14"/>
                    <a:pt x="16" y="16"/>
                    <a:pt x="12" y="16"/>
                  </a:cubicBezTo>
                  <a:close/>
                  <a:moveTo>
                    <a:pt x="21" y="3"/>
                  </a:moveTo>
                  <a:cubicBezTo>
                    <a:pt x="19" y="1"/>
                    <a:pt x="16" y="0"/>
                    <a:pt x="11" y="0"/>
                  </a:cubicBezTo>
                  <a:cubicBezTo>
                    <a:pt x="0" y="0"/>
                    <a:pt x="0" y="0"/>
                    <a:pt x="0" y="0"/>
                  </a:cubicBezTo>
                  <a:cubicBezTo>
                    <a:pt x="0" y="21"/>
                    <a:pt x="0" y="21"/>
                    <a:pt x="0" y="21"/>
                  </a:cubicBezTo>
                  <a:cubicBezTo>
                    <a:pt x="0" y="36"/>
                    <a:pt x="0" y="36"/>
                    <a:pt x="0" y="36"/>
                  </a:cubicBezTo>
                  <a:cubicBezTo>
                    <a:pt x="7" y="36"/>
                    <a:pt x="7" y="36"/>
                    <a:pt x="7" y="36"/>
                  </a:cubicBezTo>
                  <a:cubicBezTo>
                    <a:pt x="7" y="21"/>
                    <a:pt x="7" y="21"/>
                    <a:pt x="7" y="21"/>
                  </a:cubicBezTo>
                  <a:cubicBezTo>
                    <a:pt x="11" y="21"/>
                    <a:pt x="11" y="21"/>
                    <a:pt x="11" y="21"/>
                  </a:cubicBezTo>
                  <a:cubicBezTo>
                    <a:pt x="16" y="21"/>
                    <a:pt x="19" y="20"/>
                    <a:pt x="21" y="18"/>
                  </a:cubicBezTo>
                  <a:cubicBezTo>
                    <a:pt x="23" y="17"/>
                    <a:pt x="25" y="14"/>
                    <a:pt x="25" y="11"/>
                  </a:cubicBezTo>
                  <a:cubicBezTo>
                    <a:pt x="25" y="7"/>
                    <a:pt x="23" y="4"/>
                    <a:pt x="21" y="3"/>
                  </a:cubicBez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1059" name="Freeform 38"/>
            <p:cNvSpPr>
              <a:spLocks/>
            </p:cNvSpPr>
            <p:nvPr/>
          </p:nvSpPr>
          <p:spPr bwMode="black">
            <a:xfrm>
              <a:off x="2578" y="2146"/>
              <a:ext cx="55" cy="87"/>
            </a:xfrm>
            <a:custGeom>
              <a:avLst/>
              <a:gdLst>
                <a:gd name="T0" fmla="*/ 79 w 23"/>
                <a:gd name="T1" fmla="*/ 89 h 37"/>
                <a:gd name="T2" fmla="*/ 33 w 23"/>
                <a:gd name="T3" fmla="*/ 56 h 37"/>
                <a:gd name="T4" fmla="*/ 74 w 23"/>
                <a:gd name="T5" fmla="*/ 28 h 37"/>
                <a:gd name="T6" fmla="*/ 120 w 23"/>
                <a:gd name="T7" fmla="*/ 38 h 37"/>
                <a:gd name="T8" fmla="*/ 120 w 23"/>
                <a:gd name="T9" fmla="*/ 12 h 37"/>
                <a:gd name="T10" fmla="*/ 74 w 23"/>
                <a:gd name="T11" fmla="*/ 0 h 37"/>
                <a:gd name="T12" fmla="*/ 0 w 23"/>
                <a:gd name="T13" fmla="*/ 61 h 37"/>
                <a:gd name="T14" fmla="*/ 57 w 23"/>
                <a:gd name="T15" fmla="*/ 115 h 37"/>
                <a:gd name="T16" fmla="*/ 98 w 23"/>
                <a:gd name="T17" fmla="*/ 148 h 37"/>
                <a:gd name="T18" fmla="*/ 57 w 23"/>
                <a:gd name="T19" fmla="*/ 176 h 37"/>
                <a:gd name="T20" fmla="*/ 0 w 23"/>
                <a:gd name="T21" fmla="*/ 167 h 37"/>
                <a:gd name="T22" fmla="*/ 0 w 23"/>
                <a:gd name="T23" fmla="*/ 193 h 37"/>
                <a:gd name="T24" fmla="*/ 53 w 23"/>
                <a:gd name="T25" fmla="*/ 205 h 37"/>
                <a:gd name="T26" fmla="*/ 132 w 23"/>
                <a:gd name="T27" fmla="*/ 148 h 37"/>
                <a:gd name="T28" fmla="*/ 79 w 23"/>
                <a:gd name="T29" fmla="*/ 89 h 3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3" h="37">
                  <a:moveTo>
                    <a:pt x="14" y="16"/>
                  </a:moveTo>
                  <a:cubicBezTo>
                    <a:pt x="9" y="14"/>
                    <a:pt x="6" y="13"/>
                    <a:pt x="6" y="10"/>
                  </a:cubicBezTo>
                  <a:cubicBezTo>
                    <a:pt x="6" y="8"/>
                    <a:pt x="9" y="5"/>
                    <a:pt x="13" y="5"/>
                  </a:cubicBezTo>
                  <a:cubicBezTo>
                    <a:pt x="16" y="5"/>
                    <a:pt x="19" y="6"/>
                    <a:pt x="21" y="7"/>
                  </a:cubicBezTo>
                  <a:cubicBezTo>
                    <a:pt x="21" y="2"/>
                    <a:pt x="21" y="2"/>
                    <a:pt x="21" y="2"/>
                  </a:cubicBezTo>
                  <a:cubicBezTo>
                    <a:pt x="19" y="1"/>
                    <a:pt x="16" y="0"/>
                    <a:pt x="13" y="0"/>
                  </a:cubicBezTo>
                  <a:cubicBezTo>
                    <a:pt x="5" y="0"/>
                    <a:pt x="0" y="5"/>
                    <a:pt x="0" y="11"/>
                  </a:cubicBezTo>
                  <a:cubicBezTo>
                    <a:pt x="0" y="16"/>
                    <a:pt x="4" y="19"/>
                    <a:pt x="10" y="21"/>
                  </a:cubicBezTo>
                  <a:cubicBezTo>
                    <a:pt x="15" y="23"/>
                    <a:pt x="17" y="24"/>
                    <a:pt x="17" y="27"/>
                  </a:cubicBezTo>
                  <a:cubicBezTo>
                    <a:pt x="17" y="30"/>
                    <a:pt x="14" y="32"/>
                    <a:pt x="10" y="32"/>
                  </a:cubicBezTo>
                  <a:cubicBezTo>
                    <a:pt x="6" y="32"/>
                    <a:pt x="2" y="31"/>
                    <a:pt x="0" y="30"/>
                  </a:cubicBezTo>
                  <a:cubicBezTo>
                    <a:pt x="0" y="35"/>
                    <a:pt x="0" y="35"/>
                    <a:pt x="0" y="35"/>
                  </a:cubicBezTo>
                  <a:cubicBezTo>
                    <a:pt x="2" y="37"/>
                    <a:pt x="6" y="37"/>
                    <a:pt x="9" y="37"/>
                  </a:cubicBezTo>
                  <a:cubicBezTo>
                    <a:pt x="19" y="37"/>
                    <a:pt x="23" y="32"/>
                    <a:pt x="23" y="27"/>
                  </a:cubicBezTo>
                  <a:cubicBezTo>
                    <a:pt x="23" y="21"/>
                    <a:pt x="20" y="18"/>
                    <a:pt x="14" y="16"/>
                  </a:cubicBez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1060" name="Freeform 39"/>
            <p:cNvSpPr>
              <a:spLocks noEditPoints="1"/>
            </p:cNvSpPr>
            <p:nvPr/>
          </p:nvSpPr>
          <p:spPr bwMode="black">
            <a:xfrm>
              <a:off x="3518" y="2200"/>
              <a:ext cx="36" cy="36"/>
            </a:xfrm>
            <a:custGeom>
              <a:avLst/>
              <a:gdLst>
                <a:gd name="T0" fmla="*/ 34 w 15"/>
                <a:gd name="T1" fmla="*/ 41 h 15"/>
                <a:gd name="T2" fmla="*/ 34 w 15"/>
                <a:gd name="T3" fmla="*/ 29 h 15"/>
                <a:gd name="T4" fmla="*/ 46 w 15"/>
                <a:gd name="T5" fmla="*/ 29 h 15"/>
                <a:gd name="T6" fmla="*/ 58 w 15"/>
                <a:gd name="T7" fmla="*/ 34 h 15"/>
                <a:gd name="T8" fmla="*/ 46 w 15"/>
                <a:gd name="T9" fmla="*/ 41 h 15"/>
                <a:gd name="T10" fmla="*/ 34 w 15"/>
                <a:gd name="T11" fmla="*/ 41 h 15"/>
                <a:gd name="T12" fmla="*/ 34 w 15"/>
                <a:gd name="T13" fmla="*/ 46 h 15"/>
                <a:gd name="T14" fmla="*/ 46 w 15"/>
                <a:gd name="T15" fmla="*/ 46 h 15"/>
                <a:gd name="T16" fmla="*/ 58 w 15"/>
                <a:gd name="T17" fmla="*/ 70 h 15"/>
                <a:gd name="T18" fmla="*/ 62 w 15"/>
                <a:gd name="T19" fmla="*/ 70 h 15"/>
                <a:gd name="T20" fmla="*/ 53 w 15"/>
                <a:gd name="T21" fmla="*/ 46 h 15"/>
                <a:gd name="T22" fmla="*/ 62 w 15"/>
                <a:gd name="T23" fmla="*/ 34 h 15"/>
                <a:gd name="T24" fmla="*/ 46 w 15"/>
                <a:gd name="T25" fmla="*/ 24 h 15"/>
                <a:gd name="T26" fmla="*/ 29 w 15"/>
                <a:gd name="T27" fmla="*/ 24 h 15"/>
                <a:gd name="T28" fmla="*/ 29 w 15"/>
                <a:gd name="T29" fmla="*/ 70 h 15"/>
                <a:gd name="T30" fmla="*/ 34 w 15"/>
                <a:gd name="T31" fmla="*/ 70 h 15"/>
                <a:gd name="T32" fmla="*/ 34 w 15"/>
                <a:gd name="T33" fmla="*/ 46 h 15"/>
                <a:gd name="T34" fmla="*/ 46 w 15"/>
                <a:gd name="T35" fmla="*/ 86 h 15"/>
                <a:gd name="T36" fmla="*/ 86 w 15"/>
                <a:gd name="T37" fmla="*/ 46 h 15"/>
                <a:gd name="T38" fmla="*/ 46 w 15"/>
                <a:gd name="T39" fmla="*/ 0 h 15"/>
                <a:gd name="T40" fmla="*/ 0 w 15"/>
                <a:gd name="T41" fmla="*/ 46 h 15"/>
                <a:gd name="T42" fmla="*/ 46 w 15"/>
                <a:gd name="T43" fmla="*/ 86 h 15"/>
                <a:gd name="T44" fmla="*/ 12 w 15"/>
                <a:gd name="T45" fmla="*/ 46 h 15"/>
                <a:gd name="T46" fmla="*/ 46 w 15"/>
                <a:gd name="T47" fmla="*/ 12 h 15"/>
                <a:gd name="T48" fmla="*/ 82 w 15"/>
                <a:gd name="T49" fmla="*/ 46 h 15"/>
                <a:gd name="T50" fmla="*/ 46 w 15"/>
                <a:gd name="T51" fmla="*/ 82 h 15"/>
                <a:gd name="T52" fmla="*/ 12 w 15"/>
                <a:gd name="T53" fmla="*/ 46 h 1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5" h="15">
                  <a:moveTo>
                    <a:pt x="6" y="7"/>
                  </a:moveTo>
                  <a:cubicBezTo>
                    <a:pt x="6" y="5"/>
                    <a:pt x="6" y="5"/>
                    <a:pt x="6" y="5"/>
                  </a:cubicBezTo>
                  <a:cubicBezTo>
                    <a:pt x="8" y="5"/>
                    <a:pt x="8" y="5"/>
                    <a:pt x="8" y="5"/>
                  </a:cubicBezTo>
                  <a:cubicBezTo>
                    <a:pt x="9" y="5"/>
                    <a:pt x="10" y="5"/>
                    <a:pt x="10" y="6"/>
                  </a:cubicBezTo>
                  <a:cubicBezTo>
                    <a:pt x="10" y="7"/>
                    <a:pt x="9" y="7"/>
                    <a:pt x="8" y="7"/>
                  </a:cubicBezTo>
                  <a:lnTo>
                    <a:pt x="6" y="7"/>
                  </a:lnTo>
                  <a:close/>
                  <a:moveTo>
                    <a:pt x="6" y="8"/>
                  </a:moveTo>
                  <a:cubicBezTo>
                    <a:pt x="8" y="8"/>
                    <a:pt x="8" y="8"/>
                    <a:pt x="8" y="8"/>
                  </a:cubicBezTo>
                  <a:cubicBezTo>
                    <a:pt x="10" y="12"/>
                    <a:pt x="10" y="12"/>
                    <a:pt x="10" y="12"/>
                  </a:cubicBezTo>
                  <a:cubicBezTo>
                    <a:pt x="11" y="12"/>
                    <a:pt x="11" y="12"/>
                    <a:pt x="11" y="12"/>
                  </a:cubicBezTo>
                  <a:cubicBezTo>
                    <a:pt x="9" y="8"/>
                    <a:pt x="9" y="8"/>
                    <a:pt x="9" y="8"/>
                  </a:cubicBezTo>
                  <a:cubicBezTo>
                    <a:pt x="10" y="8"/>
                    <a:pt x="11" y="7"/>
                    <a:pt x="11" y="6"/>
                  </a:cubicBezTo>
                  <a:cubicBezTo>
                    <a:pt x="11" y="4"/>
                    <a:pt x="10" y="4"/>
                    <a:pt x="8" y="4"/>
                  </a:cubicBezTo>
                  <a:cubicBezTo>
                    <a:pt x="5" y="4"/>
                    <a:pt x="5" y="4"/>
                    <a:pt x="5" y="4"/>
                  </a:cubicBezTo>
                  <a:cubicBezTo>
                    <a:pt x="5" y="12"/>
                    <a:pt x="5" y="12"/>
                    <a:pt x="5" y="12"/>
                  </a:cubicBezTo>
                  <a:cubicBezTo>
                    <a:pt x="6" y="12"/>
                    <a:pt x="6" y="12"/>
                    <a:pt x="6" y="12"/>
                  </a:cubicBezTo>
                  <a:lnTo>
                    <a:pt x="6" y="8"/>
                  </a:lnTo>
                  <a:close/>
                  <a:moveTo>
                    <a:pt x="8" y="15"/>
                  </a:moveTo>
                  <a:cubicBezTo>
                    <a:pt x="12" y="15"/>
                    <a:pt x="15" y="12"/>
                    <a:pt x="15" y="8"/>
                  </a:cubicBezTo>
                  <a:cubicBezTo>
                    <a:pt x="15" y="4"/>
                    <a:pt x="12" y="0"/>
                    <a:pt x="8" y="0"/>
                  </a:cubicBezTo>
                  <a:cubicBezTo>
                    <a:pt x="4" y="0"/>
                    <a:pt x="0" y="4"/>
                    <a:pt x="0" y="8"/>
                  </a:cubicBezTo>
                  <a:cubicBezTo>
                    <a:pt x="0" y="12"/>
                    <a:pt x="4" y="15"/>
                    <a:pt x="8" y="15"/>
                  </a:cubicBezTo>
                  <a:close/>
                  <a:moveTo>
                    <a:pt x="2" y="8"/>
                  </a:moveTo>
                  <a:cubicBezTo>
                    <a:pt x="2" y="4"/>
                    <a:pt x="4" y="2"/>
                    <a:pt x="8" y="2"/>
                  </a:cubicBezTo>
                  <a:cubicBezTo>
                    <a:pt x="11" y="2"/>
                    <a:pt x="14" y="4"/>
                    <a:pt x="14" y="8"/>
                  </a:cubicBezTo>
                  <a:cubicBezTo>
                    <a:pt x="14" y="11"/>
                    <a:pt x="11" y="14"/>
                    <a:pt x="8" y="14"/>
                  </a:cubicBezTo>
                  <a:cubicBezTo>
                    <a:pt x="4" y="14"/>
                    <a:pt x="2" y="11"/>
                    <a:pt x="2" y="8"/>
                  </a:cubicBez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grpSp>
      <p:pic>
        <p:nvPicPr>
          <p:cNvPr id="1027" name="Picture 66" descr="purple_thin"/>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9525"/>
            <a:ext cx="9144000" cy="114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470535" name="Rectangle 71"/>
          <p:cNvSpPr>
            <a:spLocks noGrp="1" noChangeArrowheads="1"/>
          </p:cNvSpPr>
          <p:nvPr>
            <p:ph type="ftr" sz="quarter" idx="3"/>
          </p:nvPr>
        </p:nvSpPr>
        <p:spPr bwMode="gray">
          <a:xfrm>
            <a:off x="1428750" y="6477000"/>
            <a:ext cx="4629150" cy="228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eaLnBrk="1" hangingPunct="1">
              <a:defRPr sz="900">
                <a:solidFill>
                  <a:schemeClr val="bg2"/>
                </a:solidFill>
              </a:defRPr>
            </a:lvl1pPr>
          </a:lstStyle>
          <a:p>
            <a:pPr fontAlgn="base">
              <a:spcBef>
                <a:spcPct val="0"/>
              </a:spcBef>
              <a:spcAft>
                <a:spcPct val="0"/>
              </a:spcAft>
            </a:pPr>
            <a:r>
              <a:rPr lang="en-US" dirty="0">
                <a:solidFill>
                  <a:srgbClr val="AAB198"/>
                </a:solidFill>
                <a:latin typeface="Arial Narrow" charset="0"/>
                <a:ea typeface="ＭＳ Ｐゴシック" charset="0"/>
                <a:cs typeface="Arial" charset="0"/>
              </a:rPr>
              <a:t>Campbell &amp; Associates Consulting</a:t>
            </a:r>
          </a:p>
        </p:txBody>
      </p:sp>
      <p:sp>
        <p:nvSpPr>
          <p:cNvPr id="1470536" name="Rectangle 72"/>
          <p:cNvSpPr>
            <a:spLocks noGrp="1" noChangeArrowheads="1"/>
          </p:cNvSpPr>
          <p:nvPr>
            <p:ph type="dt" sz="half" idx="2"/>
          </p:nvPr>
        </p:nvSpPr>
        <p:spPr bwMode="gray">
          <a:xfrm>
            <a:off x="457200" y="6477000"/>
            <a:ext cx="1276350" cy="228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eaLnBrk="1" hangingPunct="1">
              <a:defRPr sz="900">
                <a:solidFill>
                  <a:schemeClr val="bg2"/>
                </a:solidFill>
              </a:defRPr>
            </a:lvl1pPr>
          </a:lstStyle>
          <a:p>
            <a:pPr fontAlgn="base">
              <a:spcBef>
                <a:spcPct val="0"/>
              </a:spcBef>
              <a:spcAft>
                <a:spcPct val="0"/>
              </a:spcAft>
            </a:pPr>
            <a:endParaRPr lang="en-US" dirty="0">
              <a:solidFill>
                <a:srgbClr val="AAB198"/>
              </a:solidFill>
              <a:latin typeface="Arial Narrow" charset="0"/>
              <a:ea typeface="ＭＳ Ｐゴシック" charset="0"/>
              <a:cs typeface="Arial" charset="0"/>
            </a:endParaRPr>
          </a:p>
        </p:txBody>
      </p:sp>
    </p:spTree>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hf sldNum="0" hdr="0" dt="0"/>
  <p:txStyles>
    <p:titleStyle>
      <a:lvl1pPr algn="l" rtl="0" eaLnBrk="0" fontAlgn="base" hangingPunct="0">
        <a:lnSpc>
          <a:spcPct val="90000"/>
        </a:lnSpc>
        <a:spcBef>
          <a:spcPct val="30000"/>
        </a:spcBef>
        <a:spcAft>
          <a:spcPct val="0"/>
        </a:spcAft>
        <a:defRPr sz="3400" b="1" kern="1200">
          <a:solidFill>
            <a:schemeClr val="bg1"/>
          </a:solidFill>
          <a:latin typeface="+mj-lt"/>
          <a:ea typeface="ＭＳ Ｐゴシック" charset="0"/>
          <a:cs typeface="+mj-cs"/>
        </a:defRPr>
      </a:lvl1pPr>
      <a:lvl2pPr algn="l" rtl="0" eaLnBrk="0" fontAlgn="base" hangingPunct="0">
        <a:lnSpc>
          <a:spcPct val="90000"/>
        </a:lnSpc>
        <a:spcBef>
          <a:spcPct val="30000"/>
        </a:spcBef>
        <a:spcAft>
          <a:spcPct val="0"/>
        </a:spcAft>
        <a:defRPr sz="3400" b="1">
          <a:solidFill>
            <a:schemeClr val="bg1"/>
          </a:solidFill>
          <a:latin typeface="Arial Narrow" panose="020B0606020202030204" pitchFamily="34" charset="0"/>
          <a:ea typeface="ＭＳ Ｐゴシック" charset="0"/>
          <a:cs typeface="Arial" panose="020B0604020202020204" pitchFamily="34" charset="0"/>
        </a:defRPr>
      </a:lvl2pPr>
      <a:lvl3pPr algn="l" rtl="0" eaLnBrk="0" fontAlgn="base" hangingPunct="0">
        <a:lnSpc>
          <a:spcPct val="90000"/>
        </a:lnSpc>
        <a:spcBef>
          <a:spcPct val="30000"/>
        </a:spcBef>
        <a:spcAft>
          <a:spcPct val="0"/>
        </a:spcAft>
        <a:defRPr sz="3400" b="1">
          <a:solidFill>
            <a:schemeClr val="bg1"/>
          </a:solidFill>
          <a:latin typeface="Arial Narrow" panose="020B0606020202030204" pitchFamily="34" charset="0"/>
          <a:ea typeface="ＭＳ Ｐゴシック" charset="0"/>
          <a:cs typeface="Arial" panose="020B0604020202020204" pitchFamily="34" charset="0"/>
        </a:defRPr>
      </a:lvl3pPr>
      <a:lvl4pPr algn="l" rtl="0" eaLnBrk="0" fontAlgn="base" hangingPunct="0">
        <a:lnSpc>
          <a:spcPct val="90000"/>
        </a:lnSpc>
        <a:spcBef>
          <a:spcPct val="30000"/>
        </a:spcBef>
        <a:spcAft>
          <a:spcPct val="0"/>
        </a:spcAft>
        <a:defRPr sz="3400" b="1">
          <a:solidFill>
            <a:schemeClr val="bg1"/>
          </a:solidFill>
          <a:latin typeface="Arial Narrow" panose="020B0606020202030204" pitchFamily="34" charset="0"/>
          <a:ea typeface="ＭＳ Ｐゴシック" charset="0"/>
          <a:cs typeface="Arial" panose="020B0604020202020204" pitchFamily="34" charset="0"/>
        </a:defRPr>
      </a:lvl4pPr>
      <a:lvl5pPr algn="l" rtl="0" eaLnBrk="0" fontAlgn="base" hangingPunct="0">
        <a:lnSpc>
          <a:spcPct val="90000"/>
        </a:lnSpc>
        <a:spcBef>
          <a:spcPct val="30000"/>
        </a:spcBef>
        <a:spcAft>
          <a:spcPct val="0"/>
        </a:spcAft>
        <a:defRPr sz="3400" b="1">
          <a:solidFill>
            <a:schemeClr val="bg1"/>
          </a:solidFill>
          <a:latin typeface="Arial Narrow" panose="020B0606020202030204" pitchFamily="34" charset="0"/>
          <a:ea typeface="ＭＳ Ｐゴシック" charset="0"/>
          <a:cs typeface="Arial" panose="020B0604020202020204" pitchFamily="34" charset="0"/>
        </a:defRPr>
      </a:lvl5pPr>
      <a:lvl6pPr marL="457200" algn="l" rtl="0" fontAlgn="base">
        <a:lnSpc>
          <a:spcPct val="90000"/>
        </a:lnSpc>
        <a:spcBef>
          <a:spcPct val="30000"/>
        </a:spcBef>
        <a:spcAft>
          <a:spcPct val="0"/>
        </a:spcAft>
        <a:defRPr sz="3400" b="1">
          <a:solidFill>
            <a:schemeClr val="bg1"/>
          </a:solidFill>
          <a:latin typeface="Arial Narrow" panose="020B0606020202030204" pitchFamily="34" charset="0"/>
          <a:cs typeface="Arial" panose="020B0604020202020204" pitchFamily="34" charset="0"/>
        </a:defRPr>
      </a:lvl6pPr>
      <a:lvl7pPr marL="914400" algn="l" rtl="0" fontAlgn="base">
        <a:lnSpc>
          <a:spcPct val="90000"/>
        </a:lnSpc>
        <a:spcBef>
          <a:spcPct val="30000"/>
        </a:spcBef>
        <a:spcAft>
          <a:spcPct val="0"/>
        </a:spcAft>
        <a:defRPr sz="3400" b="1">
          <a:solidFill>
            <a:schemeClr val="bg1"/>
          </a:solidFill>
          <a:latin typeface="Arial Narrow" panose="020B0606020202030204" pitchFamily="34" charset="0"/>
          <a:cs typeface="Arial" panose="020B0604020202020204" pitchFamily="34" charset="0"/>
        </a:defRPr>
      </a:lvl7pPr>
      <a:lvl8pPr marL="1371600" algn="l" rtl="0" fontAlgn="base">
        <a:lnSpc>
          <a:spcPct val="90000"/>
        </a:lnSpc>
        <a:spcBef>
          <a:spcPct val="30000"/>
        </a:spcBef>
        <a:spcAft>
          <a:spcPct val="0"/>
        </a:spcAft>
        <a:defRPr sz="3400" b="1">
          <a:solidFill>
            <a:schemeClr val="bg1"/>
          </a:solidFill>
          <a:latin typeface="Arial Narrow" panose="020B0606020202030204" pitchFamily="34" charset="0"/>
          <a:cs typeface="Arial" panose="020B0604020202020204" pitchFamily="34" charset="0"/>
        </a:defRPr>
      </a:lvl8pPr>
      <a:lvl9pPr marL="1828800" algn="l" rtl="0" fontAlgn="base">
        <a:lnSpc>
          <a:spcPct val="90000"/>
        </a:lnSpc>
        <a:spcBef>
          <a:spcPct val="30000"/>
        </a:spcBef>
        <a:spcAft>
          <a:spcPct val="0"/>
        </a:spcAft>
        <a:defRPr sz="3400" b="1">
          <a:solidFill>
            <a:schemeClr val="bg1"/>
          </a:solidFill>
          <a:latin typeface="Arial Narrow" panose="020B0606020202030204" pitchFamily="34" charset="0"/>
          <a:cs typeface="Arial" panose="020B0604020202020204" pitchFamily="34" charset="0"/>
        </a:defRPr>
      </a:lvl9pPr>
    </p:titleStyle>
    <p:bodyStyle>
      <a:lvl1pPr marL="285750" indent="-285750" algn="l" rtl="0" eaLnBrk="0" fontAlgn="base" hangingPunct="0">
        <a:lnSpc>
          <a:spcPct val="90000"/>
        </a:lnSpc>
        <a:spcBef>
          <a:spcPct val="0"/>
        </a:spcBef>
        <a:spcAft>
          <a:spcPct val="0"/>
        </a:spcAft>
        <a:buClr>
          <a:schemeClr val="tx2"/>
        </a:buClr>
        <a:buFont typeface="Wingdings" charset="0"/>
        <a:defRPr kern="1200">
          <a:solidFill>
            <a:schemeClr val="bg1"/>
          </a:solidFill>
          <a:latin typeface="+mn-lt"/>
          <a:ea typeface="ＭＳ Ｐゴシック" charset="0"/>
          <a:cs typeface="+mn-cs"/>
        </a:defRPr>
      </a:lvl1pPr>
      <a:lvl2pPr marL="742950" indent="-285750" algn="l" rtl="0" eaLnBrk="0" fontAlgn="base" hangingPunct="0">
        <a:lnSpc>
          <a:spcPct val="90000"/>
        </a:lnSpc>
        <a:spcBef>
          <a:spcPct val="0"/>
        </a:spcBef>
        <a:spcAft>
          <a:spcPct val="0"/>
        </a:spcAft>
        <a:buClr>
          <a:schemeClr val="tx2"/>
        </a:buClr>
        <a:buFont typeface="Wingdings" charset="0"/>
        <a:defRPr kern="1200">
          <a:solidFill>
            <a:schemeClr val="bg1"/>
          </a:solidFill>
          <a:latin typeface="+mn-lt"/>
          <a:ea typeface="Arial" charset="0"/>
          <a:cs typeface="+mn-cs"/>
        </a:defRPr>
      </a:lvl2pPr>
      <a:lvl3pPr marL="1143000" indent="-228600" algn="l" rtl="0" eaLnBrk="0" fontAlgn="base" hangingPunct="0">
        <a:lnSpc>
          <a:spcPct val="90000"/>
        </a:lnSpc>
        <a:spcBef>
          <a:spcPct val="0"/>
        </a:spcBef>
        <a:spcAft>
          <a:spcPct val="0"/>
        </a:spcAft>
        <a:buClr>
          <a:schemeClr val="tx2"/>
        </a:buClr>
        <a:buFont typeface="Wingdings" charset="0"/>
        <a:defRPr kern="1200">
          <a:solidFill>
            <a:schemeClr val="bg1"/>
          </a:solidFill>
          <a:latin typeface="+mn-lt"/>
          <a:ea typeface="Arial" charset="0"/>
          <a:cs typeface="+mn-cs"/>
        </a:defRPr>
      </a:lvl3pPr>
      <a:lvl4pPr marL="1600200" indent="-228600" algn="l" rtl="0" eaLnBrk="0" fontAlgn="base" hangingPunct="0">
        <a:lnSpc>
          <a:spcPct val="90000"/>
        </a:lnSpc>
        <a:spcBef>
          <a:spcPct val="0"/>
        </a:spcBef>
        <a:spcAft>
          <a:spcPct val="0"/>
        </a:spcAft>
        <a:buClr>
          <a:schemeClr val="tx2"/>
        </a:buClr>
        <a:buFont typeface="Wingdings" charset="0"/>
        <a:defRPr kern="1200">
          <a:solidFill>
            <a:schemeClr val="bg1"/>
          </a:solidFill>
          <a:latin typeface="+mn-lt"/>
          <a:ea typeface="Arial" charset="0"/>
          <a:cs typeface="+mn-cs"/>
        </a:defRPr>
      </a:lvl4pPr>
      <a:lvl5pPr marL="2057400" indent="-228600" algn="l" rtl="0" eaLnBrk="0" fontAlgn="base" hangingPunct="0">
        <a:lnSpc>
          <a:spcPct val="90000"/>
        </a:lnSpc>
        <a:spcBef>
          <a:spcPct val="0"/>
        </a:spcBef>
        <a:spcAft>
          <a:spcPct val="0"/>
        </a:spcAft>
        <a:buClr>
          <a:schemeClr val="tx2"/>
        </a:buClr>
        <a:buFont typeface="Wingdings" charset="0"/>
        <a:defRPr kern="1200">
          <a:solidFill>
            <a:schemeClr val="bg1"/>
          </a:solidFill>
          <a:latin typeface="+mn-lt"/>
          <a:ea typeface="Arial"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pic>
        <p:nvPicPr>
          <p:cNvPr id="3074" name="Picture 52" descr="purple_thin"/>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9525"/>
            <a:ext cx="9144000" cy="114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075" name="Rectangle 3"/>
          <p:cNvSpPr>
            <a:spLocks noGrp="1" noChangeArrowheads="1"/>
          </p:cNvSpPr>
          <p:nvPr>
            <p:ph type="title"/>
          </p:nvPr>
        </p:nvSpPr>
        <p:spPr bwMode="gray">
          <a:xfrm>
            <a:off x="457200" y="684213"/>
            <a:ext cx="8229600" cy="557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spAutoFit/>
          </a:bodyPr>
          <a:lstStyle/>
          <a:p>
            <a:pPr lvl="0"/>
            <a:r>
              <a:rPr lang="en-US"/>
              <a:t>Content Slide</a:t>
            </a:r>
          </a:p>
        </p:txBody>
      </p:sp>
      <p:sp>
        <p:nvSpPr>
          <p:cNvPr id="3076" name="Rectangle 4"/>
          <p:cNvSpPr>
            <a:spLocks noGrp="1" noChangeArrowheads="1"/>
          </p:cNvSpPr>
          <p:nvPr>
            <p:ph type="body" idx="1"/>
          </p:nvPr>
        </p:nvSpPr>
        <p:spPr bwMode="gray">
          <a:xfrm>
            <a:off x="457200" y="1736725"/>
            <a:ext cx="8229600" cy="18272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grpSp>
        <p:nvGrpSpPr>
          <p:cNvPr id="3077" name="Group 8"/>
          <p:cNvGrpSpPr>
            <a:grpSpLocks/>
          </p:cNvGrpSpPr>
          <p:nvPr userDrawn="1"/>
        </p:nvGrpSpPr>
        <p:grpSpPr bwMode="auto">
          <a:xfrm>
            <a:off x="6669088" y="6400800"/>
            <a:ext cx="1989137" cy="223838"/>
            <a:chOff x="2205" y="2084"/>
            <a:chExt cx="1349" cy="152"/>
          </a:xfrm>
        </p:grpSpPr>
        <p:sp>
          <p:nvSpPr>
            <p:cNvPr id="3081" name="Freeform 9"/>
            <p:cNvSpPr>
              <a:spLocks/>
            </p:cNvSpPr>
            <p:nvPr/>
          </p:nvSpPr>
          <p:spPr bwMode="black">
            <a:xfrm>
              <a:off x="2295" y="2127"/>
              <a:ext cx="21" cy="71"/>
            </a:xfrm>
            <a:custGeom>
              <a:avLst/>
              <a:gdLst>
                <a:gd name="T0" fmla="*/ 21 w 9"/>
                <a:gd name="T1" fmla="*/ 5 h 30"/>
                <a:gd name="T2" fmla="*/ 12 w 9"/>
                <a:gd name="T3" fmla="*/ 0 h 30"/>
                <a:gd name="T4" fmla="*/ 0 w 9"/>
                <a:gd name="T5" fmla="*/ 168 h 30"/>
                <a:gd name="T6" fmla="*/ 44 w 9"/>
                <a:gd name="T7" fmla="*/ 50 h 30"/>
                <a:gd name="T8" fmla="*/ 21 w 9"/>
                <a:gd name="T9" fmla="*/ 5 h 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30">
                  <a:moveTo>
                    <a:pt x="4" y="1"/>
                  </a:moveTo>
                  <a:cubicBezTo>
                    <a:pt x="4" y="1"/>
                    <a:pt x="3" y="0"/>
                    <a:pt x="2" y="0"/>
                  </a:cubicBezTo>
                  <a:cubicBezTo>
                    <a:pt x="0" y="30"/>
                    <a:pt x="0" y="30"/>
                    <a:pt x="0" y="30"/>
                  </a:cubicBezTo>
                  <a:cubicBezTo>
                    <a:pt x="8" y="9"/>
                    <a:pt x="8" y="9"/>
                    <a:pt x="8" y="9"/>
                  </a:cubicBezTo>
                  <a:cubicBezTo>
                    <a:pt x="9" y="6"/>
                    <a:pt x="7" y="3"/>
                    <a:pt x="4" y="1"/>
                  </a:cubicBez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3082" name="Freeform 10"/>
            <p:cNvSpPr>
              <a:spLocks/>
            </p:cNvSpPr>
            <p:nvPr/>
          </p:nvSpPr>
          <p:spPr bwMode="black">
            <a:xfrm>
              <a:off x="2276" y="2122"/>
              <a:ext cx="21" cy="76"/>
            </a:xfrm>
            <a:custGeom>
              <a:avLst/>
              <a:gdLst>
                <a:gd name="T0" fmla="*/ 0 w 9"/>
                <a:gd name="T1" fmla="*/ 5 h 32"/>
                <a:gd name="T2" fmla="*/ 21 w 9"/>
                <a:gd name="T3" fmla="*/ 181 h 32"/>
                <a:gd name="T4" fmla="*/ 49 w 9"/>
                <a:gd name="T5" fmla="*/ 5 h 32"/>
                <a:gd name="T6" fmla="*/ 0 w 9"/>
                <a:gd name="T7" fmla="*/ 5 h 3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 h="32">
                  <a:moveTo>
                    <a:pt x="0" y="1"/>
                  </a:moveTo>
                  <a:cubicBezTo>
                    <a:pt x="4" y="32"/>
                    <a:pt x="4" y="32"/>
                    <a:pt x="4" y="32"/>
                  </a:cubicBezTo>
                  <a:cubicBezTo>
                    <a:pt x="9" y="1"/>
                    <a:pt x="9" y="1"/>
                    <a:pt x="9" y="1"/>
                  </a:cubicBezTo>
                  <a:cubicBezTo>
                    <a:pt x="6" y="1"/>
                    <a:pt x="3" y="0"/>
                    <a:pt x="0" y="1"/>
                  </a:cubicBez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3083" name="Freeform 11"/>
            <p:cNvSpPr>
              <a:spLocks/>
            </p:cNvSpPr>
            <p:nvPr/>
          </p:nvSpPr>
          <p:spPr bwMode="black">
            <a:xfrm>
              <a:off x="2257" y="2127"/>
              <a:ext cx="21" cy="71"/>
            </a:xfrm>
            <a:custGeom>
              <a:avLst/>
              <a:gdLst>
                <a:gd name="T0" fmla="*/ 21 w 9"/>
                <a:gd name="T1" fmla="*/ 5 h 30"/>
                <a:gd name="T2" fmla="*/ 5 w 9"/>
                <a:gd name="T3" fmla="*/ 50 h 30"/>
                <a:gd name="T4" fmla="*/ 49 w 9"/>
                <a:gd name="T5" fmla="*/ 168 h 30"/>
                <a:gd name="T6" fmla="*/ 37 w 9"/>
                <a:gd name="T7" fmla="*/ 0 h 30"/>
                <a:gd name="T8" fmla="*/ 21 w 9"/>
                <a:gd name="T9" fmla="*/ 5 h 3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9" h="30">
                  <a:moveTo>
                    <a:pt x="4" y="1"/>
                  </a:moveTo>
                  <a:cubicBezTo>
                    <a:pt x="2" y="3"/>
                    <a:pt x="0" y="6"/>
                    <a:pt x="1" y="9"/>
                  </a:cubicBezTo>
                  <a:cubicBezTo>
                    <a:pt x="9" y="30"/>
                    <a:pt x="9" y="30"/>
                    <a:pt x="9" y="30"/>
                  </a:cubicBezTo>
                  <a:cubicBezTo>
                    <a:pt x="7" y="0"/>
                    <a:pt x="7" y="0"/>
                    <a:pt x="7" y="0"/>
                  </a:cubicBezTo>
                  <a:cubicBezTo>
                    <a:pt x="6" y="0"/>
                    <a:pt x="5" y="1"/>
                    <a:pt x="4" y="1"/>
                  </a:cubicBez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3084" name="Freeform 12"/>
            <p:cNvSpPr>
              <a:spLocks/>
            </p:cNvSpPr>
            <p:nvPr/>
          </p:nvSpPr>
          <p:spPr bwMode="black">
            <a:xfrm>
              <a:off x="2231" y="2136"/>
              <a:ext cx="36" cy="64"/>
            </a:xfrm>
            <a:custGeom>
              <a:avLst/>
              <a:gdLst>
                <a:gd name="T0" fmla="*/ 0 w 15"/>
                <a:gd name="T1" fmla="*/ 0 h 27"/>
                <a:gd name="T2" fmla="*/ 86 w 15"/>
                <a:gd name="T3" fmla="*/ 152 h 27"/>
                <a:gd name="T4" fmla="*/ 53 w 15"/>
                <a:gd name="T5" fmla="*/ 21 h 27"/>
                <a:gd name="T6" fmla="*/ 0 w 15"/>
                <a:gd name="T7" fmla="*/ 0 h 2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 h="27">
                  <a:moveTo>
                    <a:pt x="0" y="0"/>
                  </a:moveTo>
                  <a:cubicBezTo>
                    <a:pt x="5" y="9"/>
                    <a:pt x="10" y="18"/>
                    <a:pt x="15" y="27"/>
                  </a:cubicBezTo>
                  <a:cubicBezTo>
                    <a:pt x="14" y="19"/>
                    <a:pt x="12" y="7"/>
                    <a:pt x="9" y="4"/>
                  </a:cubicBezTo>
                  <a:cubicBezTo>
                    <a:pt x="6" y="0"/>
                    <a:pt x="0" y="0"/>
                    <a:pt x="0" y="0"/>
                  </a:cubicBez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3085" name="Freeform 13"/>
            <p:cNvSpPr>
              <a:spLocks/>
            </p:cNvSpPr>
            <p:nvPr/>
          </p:nvSpPr>
          <p:spPr bwMode="black">
            <a:xfrm>
              <a:off x="2210" y="2136"/>
              <a:ext cx="50" cy="67"/>
            </a:xfrm>
            <a:custGeom>
              <a:avLst/>
              <a:gdLst>
                <a:gd name="T0" fmla="*/ 0 w 21"/>
                <a:gd name="T1" fmla="*/ 29 h 28"/>
                <a:gd name="T2" fmla="*/ 119 w 21"/>
                <a:gd name="T3" fmla="*/ 160 h 28"/>
                <a:gd name="T4" fmla="*/ 45 w 21"/>
                <a:gd name="T5" fmla="*/ 0 h 28"/>
                <a:gd name="T6" fmla="*/ 0 w 21"/>
                <a:gd name="T7" fmla="*/ 29 h 2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 h="28">
                  <a:moveTo>
                    <a:pt x="0" y="5"/>
                  </a:moveTo>
                  <a:cubicBezTo>
                    <a:pt x="21" y="28"/>
                    <a:pt x="21" y="28"/>
                    <a:pt x="21" y="28"/>
                  </a:cubicBezTo>
                  <a:cubicBezTo>
                    <a:pt x="8" y="0"/>
                    <a:pt x="8" y="0"/>
                    <a:pt x="8" y="0"/>
                  </a:cubicBezTo>
                  <a:cubicBezTo>
                    <a:pt x="5" y="0"/>
                    <a:pt x="2" y="2"/>
                    <a:pt x="0" y="5"/>
                  </a:cubicBez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3086" name="Freeform 14"/>
            <p:cNvSpPr>
              <a:spLocks/>
            </p:cNvSpPr>
            <p:nvPr/>
          </p:nvSpPr>
          <p:spPr bwMode="black">
            <a:xfrm>
              <a:off x="2304" y="2148"/>
              <a:ext cx="31" cy="52"/>
            </a:xfrm>
            <a:custGeom>
              <a:avLst/>
              <a:gdLst>
                <a:gd name="T0" fmla="*/ 17 w 13"/>
                <a:gd name="T1" fmla="*/ 33 h 22"/>
                <a:gd name="T2" fmla="*/ 0 w 13"/>
                <a:gd name="T3" fmla="*/ 123 h 22"/>
                <a:gd name="T4" fmla="*/ 74 w 13"/>
                <a:gd name="T5" fmla="*/ 0 h 22"/>
                <a:gd name="T6" fmla="*/ 17 w 13"/>
                <a:gd name="T7" fmla="*/ 33 h 2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 h="22">
                  <a:moveTo>
                    <a:pt x="3" y="6"/>
                  </a:moveTo>
                  <a:cubicBezTo>
                    <a:pt x="0" y="22"/>
                    <a:pt x="0" y="22"/>
                    <a:pt x="0" y="22"/>
                  </a:cubicBezTo>
                  <a:cubicBezTo>
                    <a:pt x="4" y="15"/>
                    <a:pt x="9" y="7"/>
                    <a:pt x="13" y="0"/>
                  </a:cubicBezTo>
                  <a:cubicBezTo>
                    <a:pt x="9" y="0"/>
                    <a:pt x="5" y="1"/>
                    <a:pt x="3" y="6"/>
                  </a:cubicBez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3087" name="Freeform 15"/>
            <p:cNvSpPr>
              <a:spLocks/>
            </p:cNvSpPr>
            <p:nvPr/>
          </p:nvSpPr>
          <p:spPr bwMode="black">
            <a:xfrm>
              <a:off x="2312" y="2148"/>
              <a:ext cx="44" cy="57"/>
            </a:xfrm>
            <a:custGeom>
              <a:avLst/>
              <a:gdLst>
                <a:gd name="T0" fmla="*/ 58 w 19"/>
                <a:gd name="T1" fmla="*/ 0 h 24"/>
                <a:gd name="T2" fmla="*/ 0 w 19"/>
                <a:gd name="T3" fmla="*/ 135 h 24"/>
                <a:gd name="T4" fmla="*/ 102 w 19"/>
                <a:gd name="T5" fmla="*/ 17 h 24"/>
                <a:gd name="T6" fmla="*/ 58 w 19"/>
                <a:gd name="T7" fmla="*/ 0 h 2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 h="24">
                  <a:moveTo>
                    <a:pt x="11" y="0"/>
                  </a:moveTo>
                  <a:cubicBezTo>
                    <a:pt x="0" y="24"/>
                    <a:pt x="0" y="24"/>
                    <a:pt x="0" y="24"/>
                  </a:cubicBezTo>
                  <a:cubicBezTo>
                    <a:pt x="19" y="3"/>
                    <a:pt x="19" y="3"/>
                    <a:pt x="19" y="3"/>
                  </a:cubicBezTo>
                  <a:cubicBezTo>
                    <a:pt x="17" y="1"/>
                    <a:pt x="14" y="0"/>
                    <a:pt x="11" y="0"/>
                  </a:cubicBez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3088" name="Freeform 16"/>
            <p:cNvSpPr>
              <a:spLocks/>
            </p:cNvSpPr>
            <p:nvPr/>
          </p:nvSpPr>
          <p:spPr bwMode="black">
            <a:xfrm>
              <a:off x="2205" y="2148"/>
              <a:ext cx="47" cy="62"/>
            </a:xfrm>
            <a:custGeom>
              <a:avLst/>
              <a:gdLst>
                <a:gd name="T0" fmla="*/ 0 w 20"/>
                <a:gd name="T1" fmla="*/ 57 h 26"/>
                <a:gd name="T2" fmla="*/ 110 w 20"/>
                <a:gd name="T3" fmla="*/ 148 h 26"/>
                <a:gd name="T4" fmla="*/ 12 w 20"/>
                <a:gd name="T5" fmla="*/ 0 h 26"/>
                <a:gd name="T6" fmla="*/ 0 w 20"/>
                <a:gd name="T7" fmla="*/ 57 h 2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 h="26">
                  <a:moveTo>
                    <a:pt x="0" y="10"/>
                  </a:moveTo>
                  <a:cubicBezTo>
                    <a:pt x="6" y="15"/>
                    <a:pt x="13" y="21"/>
                    <a:pt x="20" y="26"/>
                  </a:cubicBezTo>
                  <a:cubicBezTo>
                    <a:pt x="2" y="0"/>
                    <a:pt x="2" y="0"/>
                    <a:pt x="2" y="0"/>
                  </a:cubicBezTo>
                  <a:cubicBezTo>
                    <a:pt x="0" y="3"/>
                    <a:pt x="0" y="7"/>
                    <a:pt x="0" y="10"/>
                  </a:cubicBez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3089" name="Freeform 17"/>
            <p:cNvSpPr>
              <a:spLocks/>
            </p:cNvSpPr>
            <p:nvPr/>
          </p:nvSpPr>
          <p:spPr bwMode="black">
            <a:xfrm>
              <a:off x="2321" y="2158"/>
              <a:ext cx="45" cy="52"/>
            </a:xfrm>
            <a:custGeom>
              <a:avLst/>
              <a:gdLst>
                <a:gd name="T0" fmla="*/ 102 w 19"/>
                <a:gd name="T1" fmla="*/ 12 h 22"/>
                <a:gd name="T2" fmla="*/ 90 w 19"/>
                <a:gd name="T3" fmla="*/ 0 h 22"/>
                <a:gd name="T4" fmla="*/ 0 w 19"/>
                <a:gd name="T5" fmla="*/ 123 h 22"/>
                <a:gd name="T6" fmla="*/ 107 w 19"/>
                <a:gd name="T7" fmla="*/ 40 h 22"/>
                <a:gd name="T8" fmla="*/ 102 w 19"/>
                <a:gd name="T9" fmla="*/ 12 h 2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22">
                  <a:moveTo>
                    <a:pt x="18" y="2"/>
                  </a:moveTo>
                  <a:cubicBezTo>
                    <a:pt x="17" y="1"/>
                    <a:pt x="17" y="0"/>
                    <a:pt x="16" y="0"/>
                  </a:cubicBezTo>
                  <a:cubicBezTo>
                    <a:pt x="0" y="22"/>
                    <a:pt x="0" y="22"/>
                    <a:pt x="0" y="22"/>
                  </a:cubicBezTo>
                  <a:cubicBezTo>
                    <a:pt x="6" y="17"/>
                    <a:pt x="12" y="12"/>
                    <a:pt x="19" y="7"/>
                  </a:cubicBezTo>
                  <a:cubicBezTo>
                    <a:pt x="19" y="5"/>
                    <a:pt x="18" y="3"/>
                    <a:pt x="18" y="2"/>
                  </a:cubicBez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3090" name="Freeform 18"/>
            <p:cNvSpPr>
              <a:spLocks/>
            </p:cNvSpPr>
            <p:nvPr/>
          </p:nvSpPr>
          <p:spPr bwMode="black">
            <a:xfrm>
              <a:off x="2205" y="2177"/>
              <a:ext cx="40" cy="40"/>
            </a:xfrm>
            <a:custGeom>
              <a:avLst/>
              <a:gdLst>
                <a:gd name="T0" fmla="*/ 0 w 17"/>
                <a:gd name="T1" fmla="*/ 49 h 17"/>
                <a:gd name="T2" fmla="*/ 94 w 17"/>
                <a:gd name="T3" fmla="*/ 94 h 17"/>
                <a:gd name="T4" fmla="*/ 0 w 17"/>
                <a:gd name="T5" fmla="*/ 0 h 17"/>
                <a:gd name="T6" fmla="*/ 0 w 17"/>
                <a:gd name="T7" fmla="*/ 49 h 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 h="17">
                  <a:moveTo>
                    <a:pt x="0" y="9"/>
                  </a:moveTo>
                  <a:cubicBezTo>
                    <a:pt x="17" y="17"/>
                    <a:pt x="17" y="17"/>
                    <a:pt x="17" y="17"/>
                  </a:cubicBezTo>
                  <a:cubicBezTo>
                    <a:pt x="12" y="11"/>
                    <a:pt x="6" y="5"/>
                    <a:pt x="0" y="0"/>
                  </a:cubicBezTo>
                  <a:lnTo>
                    <a:pt x="0" y="9"/>
                  </a:ln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3091" name="Freeform 19"/>
            <p:cNvSpPr>
              <a:spLocks/>
            </p:cNvSpPr>
            <p:nvPr/>
          </p:nvSpPr>
          <p:spPr bwMode="black">
            <a:xfrm>
              <a:off x="2326" y="2179"/>
              <a:ext cx="40" cy="38"/>
            </a:xfrm>
            <a:custGeom>
              <a:avLst/>
              <a:gdLst>
                <a:gd name="T0" fmla="*/ 94 w 17"/>
                <a:gd name="T1" fmla="*/ 45 h 16"/>
                <a:gd name="T2" fmla="*/ 94 w 17"/>
                <a:gd name="T3" fmla="*/ 0 h 16"/>
                <a:gd name="T4" fmla="*/ 0 w 17"/>
                <a:gd name="T5" fmla="*/ 90 h 16"/>
                <a:gd name="T6" fmla="*/ 94 w 17"/>
                <a:gd name="T7" fmla="*/ 45 h 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 h="16">
                  <a:moveTo>
                    <a:pt x="17" y="8"/>
                  </a:moveTo>
                  <a:cubicBezTo>
                    <a:pt x="17" y="0"/>
                    <a:pt x="17" y="0"/>
                    <a:pt x="17" y="0"/>
                  </a:cubicBezTo>
                  <a:cubicBezTo>
                    <a:pt x="0" y="16"/>
                    <a:pt x="0" y="16"/>
                    <a:pt x="0" y="16"/>
                  </a:cubicBezTo>
                  <a:cubicBezTo>
                    <a:pt x="6" y="13"/>
                    <a:pt x="11" y="11"/>
                    <a:pt x="17" y="8"/>
                  </a:cubicBez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3092" name="Freeform 20"/>
            <p:cNvSpPr>
              <a:spLocks/>
            </p:cNvSpPr>
            <p:nvPr/>
          </p:nvSpPr>
          <p:spPr bwMode="black">
            <a:xfrm>
              <a:off x="2205" y="2200"/>
              <a:ext cx="38" cy="24"/>
            </a:xfrm>
            <a:custGeom>
              <a:avLst/>
              <a:gdLst>
                <a:gd name="T0" fmla="*/ 0 w 16"/>
                <a:gd name="T1" fmla="*/ 41 h 10"/>
                <a:gd name="T2" fmla="*/ 90 w 16"/>
                <a:gd name="T3" fmla="*/ 58 h 10"/>
                <a:gd name="T4" fmla="*/ 0 w 16"/>
                <a:gd name="T5" fmla="*/ 0 h 10"/>
                <a:gd name="T6" fmla="*/ 0 w 16"/>
                <a:gd name="T7" fmla="*/ 41 h 1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 h="10">
                  <a:moveTo>
                    <a:pt x="0" y="7"/>
                  </a:moveTo>
                  <a:cubicBezTo>
                    <a:pt x="5" y="8"/>
                    <a:pt x="11" y="9"/>
                    <a:pt x="16" y="10"/>
                  </a:cubicBezTo>
                  <a:cubicBezTo>
                    <a:pt x="0" y="0"/>
                    <a:pt x="0" y="0"/>
                    <a:pt x="0" y="0"/>
                  </a:cubicBezTo>
                  <a:lnTo>
                    <a:pt x="0" y="7"/>
                  </a:ln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3093" name="Freeform 21"/>
            <p:cNvSpPr>
              <a:spLocks/>
            </p:cNvSpPr>
            <p:nvPr/>
          </p:nvSpPr>
          <p:spPr bwMode="black">
            <a:xfrm>
              <a:off x="2330" y="2203"/>
              <a:ext cx="36" cy="21"/>
            </a:xfrm>
            <a:custGeom>
              <a:avLst/>
              <a:gdLst>
                <a:gd name="T0" fmla="*/ 86 w 15"/>
                <a:gd name="T1" fmla="*/ 33 h 9"/>
                <a:gd name="T2" fmla="*/ 86 w 15"/>
                <a:gd name="T3" fmla="*/ 0 h 9"/>
                <a:gd name="T4" fmla="*/ 0 w 15"/>
                <a:gd name="T5" fmla="*/ 49 h 9"/>
                <a:gd name="T6" fmla="*/ 86 w 15"/>
                <a:gd name="T7" fmla="*/ 33 h 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 h="9">
                  <a:moveTo>
                    <a:pt x="15" y="6"/>
                  </a:moveTo>
                  <a:cubicBezTo>
                    <a:pt x="15" y="0"/>
                    <a:pt x="15" y="0"/>
                    <a:pt x="15" y="0"/>
                  </a:cubicBezTo>
                  <a:cubicBezTo>
                    <a:pt x="10" y="3"/>
                    <a:pt x="5" y="6"/>
                    <a:pt x="0" y="9"/>
                  </a:cubicBezTo>
                  <a:lnTo>
                    <a:pt x="15" y="6"/>
                  </a:ln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3094" name="Freeform 22"/>
            <p:cNvSpPr>
              <a:spLocks/>
            </p:cNvSpPr>
            <p:nvPr/>
          </p:nvSpPr>
          <p:spPr bwMode="black">
            <a:xfrm>
              <a:off x="2205" y="2219"/>
              <a:ext cx="36" cy="14"/>
            </a:xfrm>
            <a:custGeom>
              <a:avLst/>
              <a:gdLst>
                <a:gd name="T0" fmla="*/ 0 w 36"/>
                <a:gd name="T1" fmla="*/ 14 h 14"/>
                <a:gd name="T2" fmla="*/ 36 w 36"/>
                <a:gd name="T3" fmla="*/ 14 h 14"/>
                <a:gd name="T4" fmla="*/ 0 w 36"/>
                <a:gd name="T5" fmla="*/ 0 h 14"/>
                <a:gd name="T6" fmla="*/ 0 w 36"/>
                <a:gd name="T7" fmla="*/ 14 h 14"/>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6" h="14">
                  <a:moveTo>
                    <a:pt x="0" y="14"/>
                  </a:moveTo>
                  <a:lnTo>
                    <a:pt x="36" y="14"/>
                  </a:lnTo>
                  <a:lnTo>
                    <a:pt x="0" y="0"/>
                  </a:lnTo>
                  <a:lnTo>
                    <a:pt x="0" y="14"/>
                  </a:ln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3095" name="Freeform 23"/>
            <p:cNvSpPr>
              <a:spLocks/>
            </p:cNvSpPr>
            <p:nvPr/>
          </p:nvSpPr>
          <p:spPr bwMode="black">
            <a:xfrm>
              <a:off x="2330" y="2219"/>
              <a:ext cx="36" cy="14"/>
            </a:xfrm>
            <a:custGeom>
              <a:avLst/>
              <a:gdLst>
                <a:gd name="T0" fmla="*/ 86 w 15"/>
                <a:gd name="T1" fmla="*/ 33 h 6"/>
                <a:gd name="T2" fmla="*/ 86 w 15"/>
                <a:gd name="T3" fmla="*/ 0 h 6"/>
                <a:gd name="T4" fmla="*/ 0 w 15"/>
                <a:gd name="T5" fmla="*/ 33 h 6"/>
                <a:gd name="T6" fmla="*/ 86 w 15"/>
                <a:gd name="T7" fmla="*/ 33 h 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5" h="6">
                  <a:moveTo>
                    <a:pt x="15" y="6"/>
                  </a:moveTo>
                  <a:cubicBezTo>
                    <a:pt x="15" y="0"/>
                    <a:pt x="15" y="0"/>
                    <a:pt x="15" y="0"/>
                  </a:cubicBezTo>
                  <a:cubicBezTo>
                    <a:pt x="10" y="3"/>
                    <a:pt x="5" y="4"/>
                    <a:pt x="0" y="6"/>
                  </a:cubicBezTo>
                  <a:lnTo>
                    <a:pt x="15" y="6"/>
                  </a:ln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3096" name="Freeform 24"/>
            <p:cNvSpPr>
              <a:spLocks/>
            </p:cNvSpPr>
            <p:nvPr/>
          </p:nvSpPr>
          <p:spPr bwMode="black">
            <a:xfrm>
              <a:off x="2321" y="2106"/>
              <a:ext cx="33" cy="42"/>
            </a:xfrm>
            <a:custGeom>
              <a:avLst/>
              <a:gdLst>
                <a:gd name="T0" fmla="*/ 73 w 14"/>
                <a:gd name="T1" fmla="*/ 54 h 18"/>
                <a:gd name="T2" fmla="*/ 0 w 14"/>
                <a:gd name="T3" fmla="*/ 49 h 18"/>
                <a:gd name="T4" fmla="*/ 73 w 14"/>
                <a:gd name="T5" fmla="*/ 54 h 18"/>
                <a:gd name="T6" fmla="*/ 0 60000 65536"/>
                <a:gd name="T7" fmla="*/ 0 60000 65536"/>
                <a:gd name="T8" fmla="*/ 0 60000 65536"/>
              </a:gdLst>
              <a:ahLst/>
              <a:cxnLst>
                <a:cxn ang="T6">
                  <a:pos x="T0" y="T1"/>
                </a:cxn>
                <a:cxn ang="T7">
                  <a:pos x="T2" y="T3"/>
                </a:cxn>
                <a:cxn ang="T8">
                  <a:pos x="T4" y="T5"/>
                </a:cxn>
              </a:cxnLst>
              <a:rect l="0" t="0" r="r" b="b"/>
              <a:pathLst>
                <a:path w="14" h="18">
                  <a:moveTo>
                    <a:pt x="13" y="10"/>
                  </a:moveTo>
                  <a:cubicBezTo>
                    <a:pt x="13" y="0"/>
                    <a:pt x="0" y="0"/>
                    <a:pt x="0" y="9"/>
                  </a:cubicBezTo>
                  <a:cubicBezTo>
                    <a:pt x="0" y="18"/>
                    <a:pt x="14" y="18"/>
                    <a:pt x="13" y="10"/>
                  </a:cubicBez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3097" name="Freeform 25"/>
            <p:cNvSpPr>
              <a:spLocks/>
            </p:cNvSpPr>
            <p:nvPr/>
          </p:nvSpPr>
          <p:spPr bwMode="black">
            <a:xfrm>
              <a:off x="2352" y="2127"/>
              <a:ext cx="0" cy="2"/>
            </a:xfrm>
            <a:custGeom>
              <a:avLst/>
              <a:gdLst>
                <a:gd name="T0" fmla="*/ 0 h 1"/>
                <a:gd name="T1" fmla="*/ 4 h 1"/>
                <a:gd name="T2" fmla="*/ 4 h 1"/>
                <a:gd name="T3" fmla="*/ 0 h 1"/>
                <a:gd name="T4" fmla="*/ 0 60000 65536"/>
                <a:gd name="T5" fmla="*/ 0 60000 65536"/>
                <a:gd name="T6" fmla="*/ 0 60000 65536"/>
                <a:gd name="T7" fmla="*/ 0 60000 65536"/>
              </a:gdLst>
              <a:ahLst/>
              <a:cxnLst>
                <a:cxn ang="T4">
                  <a:pos x="0" y="T0"/>
                </a:cxn>
                <a:cxn ang="T5">
                  <a:pos x="0" y="T1"/>
                </a:cxn>
                <a:cxn ang="T6">
                  <a:pos x="0" y="T2"/>
                </a:cxn>
                <a:cxn ang="T7">
                  <a:pos x="0" y="T3"/>
                </a:cxn>
              </a:cxnLst>
              <a:rect l="0" t="0" r="r" b="b"/>
              <a:pathLst>
                <a:path h="1">
                  <a:moveTo>
                    <a:pt x="0" y="0"/>
                  </a:moveTo>
                  <a:cubicBezTo>
                    <a:pt x="0" y="0"/>
                    <a:pt x="0" y="1"/>
                    <a:pt x="0" y="1"/>
                  </a:cubicBezTo>
                  <a:cubicBezTo>
                    <a:pt x="0" y="1"/>
                    <a:pt x="0" y="1"/>
                    <a:pt x="0" y="1"/>
                  </a:cubicBezTo>
                  <a:lnTo>
                    <a:pt x="0" y="0"/>
                  </a:ln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3098" name="Freeform 26"/>
            <p:cNvSpPr>
              <a:spLocks/>
            </p:cNvSpPr>
            <p:nvPr/>
          </p:nvSpPr>
          <p:spPr bwMode="black">
            <a:xfrm>
              <a:off x="2217" y="2096"/>
              <a:ext cx="33" cy="43"/>
            </a:xfrm>
            <a:custGeom>
              <a:avLst/>
              <a:gdLst>
                <a:gd name="T0" fmla="*/ 78 w 14"/>
                <a:gd name="T1" fmla="*/ 53 h 18"/>
                <a:gd name="T2" fmla="*/ 0 w 14"/>
                <a:gd name="T3" fmla="*/ 53 h 18"/>
                <a:gd name="T4" fmla="*/ 78 w 14"/>
                <a:gd name="T5" fmla="*/ 53 h 18"/>
                <a:gd name="T6" fmla="*/ 0 60000 65536"/>
                <a:gd name="T7" fmla="*/ 0 60000 65536"/>
                <a:gd name="T8" fmla="*/ 0 60000 65536"/>
              </a:gdLst>
              <a:ahLst/>
              <a:cxnLst>
                <a:cxn ang="T6">
                  <a:pos x="T0" y="T1"/>
                </a:cxn>
                <a:cxn ang="T7">
                  <a:pos x="T2" y="T3"/>
                </a:cxn>
                <a:cxn ang="T8">
                  <a:pos x="T4" y="T5"/>
                </a:cxn>
              </a:cxnLst>
              <a:rect l="0" t="0" r="r" b="b"/>
              <a:pathLst>
                <a:path w="14" h="18">
                  <a:moveTo>
                    <a:pt x="14" y="9"/>
                  </a:moveTo>
                  <a:cubicBezTo>
                    <a:pt x="14" y="0"/>
                    <a:pt x="0" y="0"/>
                    <a:pt x="0" y="9"/>
                  </a:cubicBezTo>
                  <a:cubicBezTo>
                    <a:pt x="0" y="18"/>
                    <a:pt x="14" y="18"/>
                    <a:pt x="14" y="9"/>
                  </a:cubicBez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3099" name="Freeform 27"/>
            <p:cNvSpPr>
              <a:spLocks/>
            </p:cNvSpPr>
            <p:nvPr/>
          </p:nvSpPr>
          <p:spPr bwMode="black">
            <a:xfrm>
              <a:off x="2269" y="2084"/>
              <a:ext cx="35" cy="38"/>
            </a:xfrm>
            <a:custGeom>
              <a:avLst/>
              <a:gdLst>
                <a:gd name="T0" fmla="*/ 37 w 15"/>
                <a:gd name="T1" fmla="*/ 90 h 16"/>
                <a:gd name="T2" fmla="*/ 82 w 15"/>
                <a:gd name="T3" fmla="*/ 45 h 16"/>
                <a:gd name="T4" fmla="*/ 37 w 15"/>
                <a:gd name="T5" fmla="*/ 0 h 16"/>
                <a:gd name="T6" fmla="*/ 0 w 15"/>
                <a:gd name="T7" fmla="*/ 45 h 16"/>
                <a:gd name="T8" fmla="*/ 37 w 15"/>
                <a:gd name="T9" fmla="*/ 90 h 1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5" h="16">
                  <a:moveTo>
                    <a:pt x="7" y="16"/>
                  </a:moveTo>
                  <a:cubicBezTo>
                    <a:pt x="13" y="16"/>
                    <a:pt x="15" y="12"/>
                    <a:pt x="15" y="8"/>
                  </a:cubicBezTo>
                  <a:cubicBezTo>
                    <a:pt x="15" y="2"/>
                    <a:pt x="12" y="0"/>
                    <a:pt x="7" y="0"/>
                  </a:cubicBezTo>
                  <a:cubicBezTo>
                    <a:pt x="3" y="0"/>
                    <a:pt x="0" y="3"/>
                    <a:pt x="0" y="8"/>
                  </a:cubicBezTo>
                  <a:cubicBezTo>
                    <a:pt x="0" y="11"/>
                    <a:pt x="1" y="15"/>
                    <a:pt x="7" y="16"/>
                  </a:cubicBez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3100" name="Rectangle 28"/>
            <p:cNvSpPr>
              <a:spLocks noChangeArrowheads="1"/>
            </p:cNvSpPr>
            <p:nvPr/>
          </p:nvSpPr>
          <p:spPr bwMode="black">
            <a:xfrm>
              <a:off x="2552" y="2148"/>
              <a:ext cx="15" cy="85"/>
            </a:xfrm>
            <a:prstGeom prst="rect">
              <a:avLst/>
            </a:prstGeom>
            <a:solidFill>
              <a:srgbClr val="216A8B"/>
            </a:solidFill>
            <a:ln>
              <a:noFill/>
            </a:ln>
            <a:effectLst/>
            <a:extLst>
              <a:ext uri="{91240B29-F687-4f45-9708-019B960494DF}">
                <a14:hiddenLine xmlns="" xmlns:a14="http://schemas.microsoft.com/office/drawing/2010/main" w="9525" algn="ctr">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lvl1pPr algn="ctr">
                <a:defRPr>
                  <a:solidFill>
                    <a:schemeClr val="tx1"/>
                  </a:solidFill>
                  <a:latin typeface="Arial Narrow" panose="020B0606020202030204" pitchFamily="34" charset="0"/>
                  <a:cs typeface="Arial" panose="020B0604020202020204" pitchFamily="34" charset="0"/>
                </a:defRPr>
              </a:lvl1pPr>
              <a:lvl2pPr marL="742950" indent="-285750" algn="ctr">
                <a:defRPr>
                  <a:solidFill>
                    <a:schemeClr val="tx1"/>
                  </a:solidFill>
                  <a:latin typeface="Arial Narrow" panose="020B0606020202030204" pitchFamily="34" charset="0"/>
                  <a:cs typeface="Arial" panose="020B0604020202020204" pitchFamily="34" charset="0"/>
                </a:defRPr>
              </a:lvl2pPr>
              <a:lvl3pPr marL="1143000" indent="-228600" algn="ctr">
                <a:defRPr>
                  <a:solidFill>
                    <a:schemeClr val="tx1"/>
                  </a:solidFill>
                  <a:latin typeface="Arial Narrow" panose="020B0606020202030204" pitchFamily="34" charset="0"/>
                  <a:cs typeface="Arial" panose="020B0604020202020204" pitchFamily="34" charset="0"/>
                </a:defRPr>
              </a:lvl3pPr>
              <a:lvl4pPr marL="1600200" indent="-228600" algn="ctr">
                <a:defRPr>
                  <a:solidFill>
                    <a:schemeClr val="tx1"/>
                  </a:solidFill>
                  <a:latin typeface="Arial Narrow" panose="020B0606020202030204" pitchFamily="34" charset="0"/>
                  <a:cs typeface="Arial" panose="020B0604020202020204" pitchFamily="34" charset="0"/>
                </a:defRPr>
              </a:lvl4pPr>
              <a:lvl5pPr marL="2057400" indent="-228600" algn="ctr">
                <a:defRPr>
                  <a:solidFill>
                    <a:schemeClr val="tx1"/>
                  </a:solidFill>
                  <a:latin typeface="Arial Narrow" panose="020B0606020202030204" pitchFamily="34" charset="0"/>
                  <a:cs typeface="Arial" panose="020B0604020202020204" pitchFamily="34" charset="0"/>
                </a:defRPr>
              </a:lvl5pPr>
              <a:lvl6pPr marL="2514600" indent="-228600" algn="ctr"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6pPr>
              <a:lvl7pPr marL="2971800" indent="-228600" algn="ctr"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7pPr>
              <a:lvl8pPr marL="3429000" indent="-228600" algn="ctr"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8pPr>
              <a:lvl9pPr marL="3886200" indent="-228600" algn="ctr" eaLnBrk="0" fontAlgn="base" hangingPunct="0">
                <a:spcBef>
                  <a:spcPct val="0"/>
                </a:spcBef>
                <a:spcAft>
                  <a:spcPct val="0"/>
                </a:spcAft>
                <a:defRPr>
                  <a:solidFill>
                    <a:schemeClr val="tx1"/>
                  </a:solidFill>
                  <a:latin typeface="Arial Narrow" panose="020B0606020202030204" pitchFamily="34" charset="0"/>
                  <a:cs typeface="Arial" panose="020B0604020202020204" pitchFamily="34" charset="0"/>
                </a:defRPr>
              </a:lvl9pPr>
            </a:lstStyle>
            <a:p>
              <a:pPr fontAlgn="base">
                <a:spcBef>
                  <a:spcPct val="0"/>
                </a:spcBef>
                <a:spcAft>
                  <a:spcPct val="0"/>
                </a:spcAft>
                <a:defRPr/>
              </a:pPr>
              <a:endParaRPr lang="en-US" altLang="en-US" dirty="0">
                <a:solidFill>
                  <a:srgbClr val="000000"/>
                </a:solidFill>
                <a:ea typeface="ＭＳ Ｐゴシック" charset="0"/>
              </a:endParaRPr>
            </a:p>
          </p:txBody>
        </p:sp>
        <p:sp>
          <p:nvSpPr>
            <p:cNvPr id="3101" name="Freeform 29"/>
            <p:cNvSpPr>
              <a:spLocks noEditPoints="1"/>
            </p:cNvSpPr>
            <p:nvPr/>
          </p:nvSpPr>
          <p:spPr bwMode="black">
            <a:xfrm>
              <a:off x="2423" y="2148"/>
              <a:ext cx="125" cy="85"/>
            </a:xfrm>
            <a:custGeom>
              <a:avLst/>
              <a:gdLst>
                <a:gd name="T0" fmla="*/ 75 w 125"/>
                <a:gd name="T1" fmla="*/ 50 h 85"/>
                <a:gd name="T2" fmla="*/ 87 w 125"/>
                <a:gd name="T3" fmla="*/ 14 h 85"/>
                <a:gd name="T4" fmla="*/ 87 w 125"/>
                <a:gd name="T5" fmla="*/ 14 h 85"/>
                <a:gd name="T6" fmla="*/ 99 w 125"/>
                <a:gd name="T7" fmla="*/ 50 h 85"/>
                <a:gd name="T8" fmla="*/ 75 w 125"/>
                <a:gd name="T9" fmla="*/ 50 h 85"/>
                <a:gd name="T10" fmla="*/ 77 w 125"/>
                <a:gd name="T11" fmla="*/ 0 h 85"/>
                <a:gd name="T12" fmla="*/ 54 w 125"/>
                <a:gd name="T13" fmla="*/ 74 h 85"/>
                <a:gd name="T14" fmla="*/ 28 w 125"/>
                <a:gd name="T15" fmla="*/ 43 h 85"/>
                <a:gd name="T16" fmla="*/ 61 w 125"/>
                <a:gd name="T17" fmla="*/ 0 h 85"/>
                <a:gd name="T18" fmla="*/ 44 w 125"/>
                <a:gd name="T19" fmla="*/ 0 h 85"/>
                <a:gd name="T20" fmla="*/ 14 w 125"/>
                <a:gd name="T21" fmla="*/ 40 h 85"/>
                <a:gd name="T22" fmla="*/ 14 w 125"/>
                <a:gd name="T23" fmla="*/ 0 h 85"/>
                <a:gd name="T24" fmla="*/ 0 w 125"/>
                <a:gd name="T25" fmla="*/ 0 h 85"/>
                <a:gd name="T26" fmla="*/ 0 w 125"/>
                <a:gd name="T27" fmla="*/ 85 h 85"/>
                <a:gd name="T28" fmla="*/ 14 w 125"/>
                <a:gd name="T29" fmla="*/ 85 h 85"/>
                <a:gd name="T30" fmla="*/ 14 w 125"/>
                <a:gd name="T31" fmla="*/ 43 h 85"/>
                <a:gd name="T32" fmla="*/ 44 w 125"/>
                <a:gd name="T33" fmla="*/ 85 h 85"/>
                <a:gd name="T34" fmla="*/ 49 w 125"/>
                <a:gd name="T35" fmla="*/ 85 h 85"/>
                <a:gd name="T36" fmla="*/ 49 w 125"/>
                <a:gd name="T37" fmla="*/ 85 h 85"/>
                <a:gd name="T38" fmla="*/ 63 w 125"/>
                <a:gd name="T39" fmla="*/ 85 h 85"/>
                <a:gd name="T40" fmla="*/ 70 w 125"/>
                <a:gd name="T41" fmla="*/ 62 h 85"/>
                <a:gd name="T42" fmla="*/ 101 w 125"/>
                <a:gd name="T43" fmla="*/ 62 h 85"/>
                <a:gd name="T44" fmla="*/ 110 w 125"/>
                <a:gd name="T45" fmla="*/ 85 h 85"/>
                <a:gd name="T46" fmla="*/ 125 w 125"/>
                <a:gd name="T47" fmla="*/ 85 h 85"/>
                <a:gd name="T48" fmla="*/ 96 w 125"/>
                <a:gd name="T49" fmla="*/ 0 h 85"/>
                <a:gd name="T50" fmla="*/ 77 w 125"/>
                <a:gd name="T51" fmla="*/ 0 h 8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25" h="85">
                  <a:moveTo>
                    <a:pt x="75" y="50"/>
                  </a:moveTo>
                  <a:lnTo>
                    <a:pt x="87" y="14"/>
                  </a:lnTo>
                  <a:lnTo>
                    <a:pt x="99" y="50"/>
                  </a:lnTo>
                  <a:lnTo>
                    <a:pt x="75" y="50"/>
                  </a:lnTo>
                  <a:close/>
                  <a:moveTo>
                    <a:pt x="77" y="0"/>
                  </a:moveTo>
                  <a:lnTo>
                    <a:pt x="54" y="74"/>
                  </a:lnTo>
                  <a:lnTo>
                    <a:pt x="28" y="43"/>
                  </a:lnTo>
                  <a:lnTo>
                    <a:pt x="61" y="0"/>
                  </a:lnTo>
                  <a:lnTo>
                    <a:pt x="44" y="0"/>
                  </a:lnTo>
                  <a:lnTo>
                    <a:pt x="14" y="40"/>
                  </a:lnTo>
                  <a:lnTo>
                    <a:pt x="14" y="0"/>
                  </a:lnTo>
                  <a:lnTo>
                    <a:pt x="0" y="0"/>
                  </a:lnTo>
                  <a:lnTo>
                    <a:pt x="0" y="85"/>
                  </a:lnTo>
                  <a:lnTo>
                    <a:pt x="14" y="85"/>
                  </a:lnTo>
                  <a:lnTo>
                    <a:pt x="14" y="43"/>
                  </a:lnTo>
                  <a:lnTo>
                    <a:pt x="44" y="85"/>
                  </a:lnTo>
                  <a:lnTo>
                    <a:pt x="49" y="85"/>
                  </a:lnTo>
                  <a:lnTo>
                    <a:pt x="63" y="85"/>
                  </a:lnTo>
                  <a:lnTo>
                    <a:pt x="70" y="62"/>
                  </a:lnTo>
                  <a:lnTo>
                    <a:pt x="101" y="62"/>
                  </a:lnTo>
                  <a:lnTo>
                    <a:pt x="110" y="85"/>
                  </a:lnTo>
                  <a:lnTo>
                    <a:pt x="125" y="85"/>
                  </a:lnTo>
                  <a:lnTo>
                    <a:pt x="96" y="0"/>
                  </a:lnTo>
                  <a:lnTo>
                    <a:pt x="77" y="0"/>
                  </a:ln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3102" name="Freeform 30"/>
            <p:cNvSpPr>
              <a:spLocks/>
            </p:cNvSpPr>
            <p:nvPr/>
          </p:nvSpPr>
          <p:spPr bwMode="black">
            <a:xfrm>
              <a:off x="3006" y="2148"/>
              <a:ext cx="80" cy="85"/>
            </a:xfrm>
            <a:custGeom>
              <a:avLst/>
              <a:gdLst>
                <a:gd name="T0" fmla="*/ 94 w 34"/>
                <a:gd name="T1" fmla="*/ 144 h 36"/>
                <a:gd name="T2" fmla="*/ 56 w 34"/>
                <a:gd name="T3" fmla="*/ 0 h 36"/>
                <a:gd name="T4" fmla="*/ 0 w 34"/>
                <a:gd name="T5" fmla="*/ 0 h 36"/>
                <a:gd name="T6" fmla="*/ 0 w 34"/>
                <a:gd name="T7" fmla="*/ 201 h 36"/>
                <a:gd name="T8" fmla="*/ 33 w 34"/>
                <a:gd name="T9" fmla="*/ 201 h 36"/>
                <a:gd name="T10" fmla="*/ 33 w 34"/>
                <a:gd name="T11" fmla="*/ 28 h 36"/>
                <a:gd name="T12" fmla="*/ 78 w 34"/>
                <a:gd name="T13" fmla="*/ 201 h 36"/>
                <a:gd name="T14" fmla="*/ 111 w 34"/>
                <a:gd name="T15" fmla="*/ 201 h 36"/>
                <a:gd name="T16" fmla="*/ 155 w 34"/>
                <a:gd name="T17" fmla="*/ 28 h 36"/>
                <a:gd name="T18" fmla="*/ 155 w 34"/>
                <a:gd name="T19" fmla="*/ 201 h 36"/>
                <a:gd name="T20" fmla="*/ 188 w 34"/>
                <a:gd name="T21" fmla="*/ 201 h 36"/>
                <a:gd name="T22" fmla="*/ 188 w 34"/>
                <a:gd name="T23" fmla="*/ 0 h 36"/>
                <a:gd name="T24" fmla="*/ 127 w 34"/>
                <a:gd name="T25" fmla="*/ 0 h 36"/>
                <a:gd name="T26" fmla="*/ 94 w 34"/>
                <a:gd name="T27" fmla="*/ 144 h 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34" h="36">
                  <a:moveTo>
                    <a:pt x="17" y="26"/>
                  </a:moveTo>
                  <a:cubicBezTo>
                    <a:pt x="10" y="0"/>
                    <a:pt x="10" y="0"/>
                    <a:pt x="10" y="0"/>
                  </a:cubicBezTo>
                  <a:cubicBezTo>
                    <a:pt x="0" y="0"/>
                    <a:pt x="0" y="0"/>
                    <a:pt x="0" y="0"/>
                  </a:cubicBezTo>
                  <a:cubicBezTo>
                    <a:pt x="0" y="36"/>
                    <a:pt x="0" y="36"/>
                    <a:pt x="0" y="36"/>
                  </a:cubicBezTo>
                  <a:cubicBezTo>
                    <a:pt x="3" y="36"/>
                    <a:pt x="6" y="36"/>
                    <a:pt x="6" y="36"/>
                  </a:cubicBezTo>
                  <a:cubicBezTo>
                    <a:pt x="6" y="5"/>
                    <a:pt x="6" y="5"/>
                    <a:pt x="6" y="5"/>
                  </a:cubicBezTo>
                  <a:cubicBezTo>
                    <a:pt x="14" y="36"/>
                    <a:pt x="14" y="36"/>
                    <a:pt x="14" y="36"/>
                  </a:cubicBezTo>
                  <a:cubicBezTo>
                    <a:pt x="14" y="36"/>
                    <a:pt x="16" y="36"/>
                    <a:pt x="20" y="36"/>
                  </a:cubicBezTo>
                  <a:cubicBezTo>
                    <a:pt x="20" y="36"/>
                    <a:pt x="28" y="5"/>
                    <a:pt x="28" y="5"/>
                  </a:cubicBezTo>
                  <a:cubicBezTo>
                    <a:pt x="28" y="36"/>
                    <a:pt x="28" y="36"/>
                    <a:pt x="28" y="36"/>
                  </a:cubicBezTo>
                  <a:cubicBezTo>
                    <a:pt x="34" y="36"/>
                    <a:pt x="34" y="36"/>
                    <a:pt x="34" y="36"/>
                  </a:cubicBezTo>
                  <a:cubicBezTo>
                    <a:pt x="34" y="0"/>
                    <a:pt x="34" y="0"/>
                    <a:pt x="34" y="0"/>
                  </a:cubicBezTo>
                  <a:cubicBezTo>
                    <a:pt x="23" y="0"/>
                    <a:pt x="23" y="0"/>
                    <a:pt x="23" y="0"/>
                  </a:cubicBezTo>
                  <a:lnTo>
                    <a:pt x="17" y="26"/>
                  </a:ln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3103" name="Freeform 31"/>
            <p:cNvSpPr>
              <a:spLocks noEditPoints="1"/>
            </p:cNvSpPr>
            <p:nvPr/>
          </p:nvSpPr>
          <p:spPr bwMode="black">
            <a:xfrm>
              <a:off x="3093" y="2148"/>
              <a:ext cx="78" cy="85"/>
            </a:xfrm>
            <a:custGeom>
              <a:avLst/>
              <a:gdLst>
                <a:gd name="T0" fmla="*/ 26 w 78"/>
                <a:gd name="T1" fmla="*/ 50 h 85"/>
                <a:gd name="T2" fmla="*/ 38 w 78"/>
                <a:gd name="T3" fmla="*/ 14 h 85"/>
                <a:gd name="T4" fmla="*/ 38 w 78"/>
                <a:gd name="T5" fmla="*/ 14 h 85"/>
                <a:gd name="T6" fmla="*/ 50 w 78"/>
                <a:gd name="T7" fmla="*/ 50 h 85"/>
                <a:gd name="T8" fmla="*/ 26 w 78"/>
                <a:gd name="T9" fmla="*/ 50 h 85"/>
                <a:gd name="T10" fmla="*/ 29 w 78"/>
                <a:gd name="T11" fmla="*/ 0 h 85"/>
                <a:gd name="T12" fmla="*/ 0 w 78"/>
                <a:gd name="T13" fmla="*/ 85 h 85"/>
                <a:gd name="T14" fmla="*/ 14 w 78"/>
                <a:gd name="T15" fmla="*/ 85 h 85"/>
                <a:gd name="T16" fmla="*/ 21 w 78"/>
                <a:gd name="T17" fmla="*/ 62 h 85"/>
                <a:gd name="T18" fmla="*/ 55 w 78"/>
                <a:gd name="T19" fmla="*/ 62 h 85"/>
                <a:gd name="T20" fmla="*/ 62 w 78"/>
                <a:gd name="T21" fmla="*/ 85 h 85"/>
                <a:gd name="T22" fmla="*/ 78 w 78"/>
                <a:gd name="T23" fmla="*/ 85 h 85"/>
                <a:gd name="T24" fmla="*/ 47 w 78"/>
                <a:gd name="T25" fmla="*/ 0 h 85"/>
                <a:gd name="T26" fmla="*/ 29 w 78"/>
                <a:gd name="T27" fmla="*/ 0 h 8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78" h="85">
                  <a:moveTo>
                    <a:pt x="26" y="50"/>
                  </a:moveTo>
                  <a:lnTo>
                    <a:pt x="38" y="14"/>
                  </a:lnTo>
                  <a:lnTo>
                    <a:pt x="50" y="50"/>
                  </a:lnTo>
                  <a:lnTo>
                    <a:pt x="26" y="50"/>
                  </a:lnTo>
                  <a:close/>
                  <a:moveTo>
                    <a:pt x="29" y="0"/>
                  </a:moveTo>
                  <a:lnTo>
                    <a:pt x="0" y="85"/>
                  </a:lnTo>
                  <a:lnTo>
                    <a:pt x="14" y="85"/>
                  </a:lnTo>
                  <a:lnTo>
                    <a:pt x="21" y="62"/>
                  </a:lnTo>
                  <a:lnTo>
                    <a:pt x="55" y="62"/>
                  </a:lnTo>
                  <a:lnTo>
                    <a:pt x="62" y="85"/>
                  </a:lnTo>
                  <a:lnTo>
                    <a:pt x="78" y="85"/>
                  </a:lnTo>
                  <a:lnTo>
                    <a:pt x="47" y="0"/>
                  </a:lnTo>
                  <a:lnTo>
                    <a:pt x="29" y="0"/>
                  </a:ln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3104" name="Freeform 32"/>
            <p:cNvSpPr>
              <a:spLocks/>
            </p:cNvSpPr>
            <p:nvPr/>
          </p:nvSpPr>
          <p:spPr bwMode="black">
            <a:xfrm>
              <a:off x="3176" y="2148"/>
              <a:ext cx="68" cy="85"/>
            </a:xfrm>
            <a:custGeom>
              <a:avLst/>
              <a:gdLst>
                <a:gd name="T0" fmla="*/ 127 w 29"/>
                <a:gd name="T1" fmla="*/ 156 h 36"/>
                <a:gd name="T2" fmla="*/ 49 w 29"/>
                <a:gd name="T3" fmla="*/ 0 h 36"/>
                <a:gd name="T4" fmla="*/ 0 w 29"/>
                <a:gd name="T5" fmla="*/ 0 h 36"/>
                <a:gd name="T6" fmla="*/ 0 w 29"/>
                <a:gd name="T7" fmla="*/ 201 h 36"/>
                <a:gd name="T8" fmla="*/ 33 w 29"/>
                <a:gd name="T9" fmla="*/ 201 h 36"/>
                <a:gd name="T10" fmla="*/ 33 w 29"/>
                <a:gd name="T11" fmla="*/ 50 h 36"/>
                <a:gd name="T12" fmla="*/ 110 w 29"/>
                <a:gd name="T13" fmla="*/ 201 h 36"/>
                <a:gd name="T14" fmla="*/ 159 w 29"/>
                <a:gd name="T15" fmla="*/ 201 h 36"/>
                <a:gd name="T16" fmla="*/ 159 w 29"/>
                <a:gd name="T17" fmla="*/ 0 h 36"/>
                <a:gd name="T18" fmla="*/ 127 w 29"/>
                <a:gd name="T19" fmla="*/ 0 h 36"/>
                <a:gd name="T20" fmla="*/ 127 w 29"/>
                <a:gd name="T21" fmla="*/ 156 h 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 h="36">
                  <a:moveTo>
                    <a:pt x="23" y="28"/>
                  </a:moveTo>
                  <a:cubicBezTo>
                    <a:pt x="9" y="0"/>
                    <a:pt x="9" y="0"/>
                    <a:pt x="9" y="0"/>
                  </a:cubicBezTo>
                  <a:cubicBezTo>
                    <a:pt x="0" y="0"/>
                    <a:pt x="0" y="0"/>
                    <a:pt x="0" y="0"/>
                  </a:cubicBezTo>
                  <a:cubicBezTo>
                    <a:pt x="0" y="36"/>
                    <a:pt x="0" y="36"/>
                    <a:pt x="0" y="36"/>
                  </a:cubicBezTo>
                  <a:cubicBezTo>
                    <a:pt x="3" y="36"/>
                    <a:pt x="6" y="36"/>
                    <a:pt x="6" y="36"/>
                  </a:cubicBezTo>
                  <a:cubicBezTo>
                    <a:pt x="6" y="9"/>
                    <a:pt x="6" y="9"/>
                    <a:pt x="6" y="9"/>
                  </a:cubicBezTo>
                  <a:cubicBezTo>
                    <a:pt x="20" y="36"/>
                    <a:pt x="20" y="36"/>
                    <a:pt x="20" y="36"/>
                  </a:cubicBezTo>
                  <a:cubicBezTo>
                    <a:pt x="29" y="36"/>
                    <a:pt x="29" y="36"/>
                    <a:pt x="29" y="36"/>
                  </a:cubicBezTo>
                  <a:cubicBezTo>
                    <a:pt x="29" y="0"/>
                    <a:pt x="29" y="0"/>
                    <a:pt x="29" y="0"/>
                  </a:cubicBezTo>
                  <a:cubicBezTo>
                    <a:pt x="23" y="0"/>
                    <a:pt x="23" y="0"/>
                    <a:pt x="23" y="0"/>
                  </a:cubicBezTo>
                  <a:lnTo>
                    <a:pt x="23" y="28"/>
                  </a:ln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3105" name="Freeform 33"/>
            <p:cNvSpPr>
              <a:spLocks/>
            </p:cNvSpPr>
            <p:nvPr/>
          </p:nvSpPr>
          <p:spPr bwMode="black">
            <a:xfrm>
              <a:off x="3459" y="2148"/>
              <a:ext cx="50" cy="85"/>
            </a:xfrm>
            <a:custGeom>
              <a:avLst/>
              <a:gdLst>
                <a:gd name="T0" fmla="*/ 119 w 21"/>
                <a:gd name="T1" fmla="*/ 172 h 36"/>
                <a:gd name="T2" fmla="*/ 33 w 21"/>
                <a:gd name="T3" fmla="*/ 172 h 36"/>
                <a:gd name="T4" fmla="*/ 33 w 21"/>
                <a:gd name="T5" fmla="*/ 118 h 36"/>
                <a:gd name="T6" fmla="*/ 95 w 21"/>
                <a:gd name="T7" fmla="*/ 118 h 36"/>
                <a:gd name="T8" fmla="*/ 95 w 21"/>
                <a:gd name="T9" fmla="*/ 83 h 36"/>
                <a:gd name="T10" fmla="*/ 33 w 21"/>
                <a:gd name="T11" fmla="*/ 83 h 36"/>
                <a:gd name="T12" fmla="*/ 33 w 21"/>
                <a:gd name="T13" fmla="*/ 28 h 36"/>
                <a:gd name="T14" fmla="*/ 114 w 21"/>
                <a:gd name="T15" fmla="*/ 28 h 36"/>
                <a:gd name="T16" fmla="*/ 114 w 21"/>
                <a:gd name="T17" fmla="*/ 0 h 36"/>
                <a:gd name="T18" fmla="*/ 0 w 21"/>
                <a:gd name="T19" fmla="*/ 0 h 36"/>
                <a:gd name="T20" fmla="*/ 0 w 21"/>
                <a:gd name="T21" fmla="*/ 201 h 36"/>
                <a:gd name="T22" fmla="*/ 119 w 21"/>
                <a:gd name="T23" fmla="*/ 201 h 36"/>
                <a:gd name="T24" fmla="*/ 119 w 21"/>
                <a:gd name="T25" fmla="*/ 172 h 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21" h="36">
                  <a:moveTo>
                    <a:pt x="21" y="31"/>
                  </a:moveTo>
                  <a:cubicBezTo>
                    <a:pt x="6" y="31"/>
                    <a:pt x="6" y="31"/>
                    <a:pt x="6" y="31"/>
                  </a:cubicBezTo>
                  <a:cubicBezTo>
                    <a:pt x="6" y="21"/>
                    <a:pt x="6" y="21"/>
                    <a:pt x="6" y="21"/>
                  </a:cubicBezTo>
                  <a:cubicBezTo>
                    <a:pt x="17" y="21"/>
                    <a:pt x="17" y="21"/>
                    <a:pt x="17" y="21"/>
                  </a:cubicBezTo>
                  <a:cubicBezTo>
                    <a:pt x="17" y="15"/>
                    <a:pt x="17" y="15"/>
                    <a:pt x="17" y="15"/>
                  </a:cubicBezTo>
                  <a:cubicBezTo>
                    <a:pt x="6" y="15"/>
                    <a:pt x="6" y="15"/>
                    <a:pt x="6" y="15"/>
                  </a:cubicBezTo>
                  <a:cubicBezTo>
                    <a:pt x="6" y="5"/>
                    <a:pt x="6" y="5"/>
                    <a:pt x="6" y="5"/>
                  </a:cubicBezTo>
                  <a:cubicBezTo>
                    <a:pt x="8" y="5"/>
                    <a:pt x="20" y="5"/>
                    <a:pt x="20" y="5"/>
                  </a:cubicBezTo>
                  <a:cubicBezTo>
                    <a:pt x="20" y="0"/>
                    <a:pt x="20" y="0"/>
                    <a:pt x="20" y="0"/>
                  </a:cubicBezTo>
                  <a:cubicBezTo>
                    <a:pt x="16" y="0"/>
                    <a:pt x="0" y="0"/>
                    <a:pt x="0" y="0"/>
                  </a:cubicBezTo>
                  <a:cubicBezTo>
                    <a:pt x="0" y="36"/>
                    <a:pt x="0" y="36"/>
                    <a:pt x="0" y="36"/>
                  </a:cubicBezTo>
                  <a:cubicBezTo>
                    <a:pt x="21" y="36"/>
                    <a:pt x="21" y="36"/>
                    <a:pt x="21" y="36"/>
                  </a:cubicBezTo>
                  <a:lnTo>
                    <a:pt x="21" y="31"/>
                  </a:ln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3106" name="Freeform 34"/>
            <p:cNvSpPr>
              <a:spLocks/>
            </p:cNvSpPr>
            <p:nvPr/>
          </p:nvSpPr>
          <p:spPr bwMode="black">
            <a:xfrm>
              <a:off x="3258" y="2148"/>
              <a:ext cx="194" cy="85"/>
            </a:xfrm>
            <a:custGeom>
              <a:avLst/>
              <a:gdLst>
                <a:gd name="T0" fmla="*/ 274 w 82"/>
                <a:gd name="T1" fmla="*/ 0 h 36"/>
                <a:gd name="T2" fmla="*/ 274 w 82"/>
                <a:gd name="T3" fmla="*/ 0 h 36"/>
                <a:gd name="T4" fmla="*/ 270 w 82"/>
                <a:gd name="T5" fmla="*/ 0 h 36"/>
                <a:gd name="T6" fmla="*/ 270 w 82"/>
                <a:gd name="T7" fmla="*/ 156 h 36"/>
                <a:gd name="T8" fmla="*/ 189 w 82"/>
                <a:gd name="T9" fmla="*/ 0 h 36"/>
                <a:gd name="T10" fmla="*/ 147 w 82"/>
                <a:gd name="T11" fmla="*/ 0 h 36"/>
                <a:gd name="T12" fmla="*/ 147 w 82"/>
                <a:gd name="T13" fmla="*/ 172 h 36"/>
                <a:gd name="T14" fmla="*/ 40 w 82"/>
                <a:gd name="T15" fmla="*/ 172 h 36"/>
                <a:gd name="T16" fmla="*/ 40 w 82"/>
                <a:gd name="T17" fmla="*/ 118 h 36"/>
                <a:gd name="T18" fmla="*/ 102 w 82"/>
                <a:gd name="T19" fmla="*/ 118 h 36"/>
                <a:gd name="T20" fmla="*/ 102 w 82"/>
                <a:gd name="T21" fmla="*/ 83 h 36"/>
                <a:gd name="T22" fmla="*/ 40 w 82"/>
                <a:gd name="T23" fmla="*/ 83 h 36"/>
                <a:gd name="T24" fmla="*/ 40 w 82"/>
                <a:gd name="T25" fmla="*/ 28 h 36"/>
                <a:gd name="T26" fmla="*/ 111 w 82"/>
                <a:gd name="T27" fmla="*/ 28 h 36"/>
                <a:gd name="T28" fmla="*/ 111 w 82"/>
                <a:gd name="T29" fmla="*/ 0 h 36"/>
                <a:gd name="T30" fmla="*/ 0 w 82"/>
                <a:gd name="T31" fmla="*/ 0 h 36"/>
                <a:gd name="T32" fmla="*/ 0 w 82"/>
                <a:gd name="T33" fmla="*/ 201 h 36"/>
                <a:gd name="T34" fmla="*/ 173 w 82"/>
                <a:gd name="T35" fmla="*/ 201 h 36"/>
                <a:gd name="T36" fmla="*/ 173 w 82"/>
                <a:gd name="T37" fmla="*/ 201 h 36"/>
                <a:gd name="T38" fmla="*/ 173 w 82"/>
                <a:gd name="T39" fmla="*/ 50 h 36"/>
                <a:gd name="T40" fmla="*/ 258 w 82"/>
                <a:gd name="T41" fmla="*/ 201 h 36"/>
                <a:gd name="T42" fmla="*/ 303 w 82"/>
                <a:gd name="T43" fmla="*/ 201 h 36"/>
                <a:gd name="T44" fmla="*/ 303 w 82"/>
                <a:gd name="T45" fmla="*/ 28 h 36"/>
                <a:gd name="T46" fmla="*/ 364 w 82"/>
                <a:gd name="T47" fmla="*/ 28 h 36"/>
                <a:gd name="T48" fmla="*/ 364 w 82"/>
                <a:gd name="T49" fmla="*/ 201 h 36"/>
                <a:gd name="T50" fmla="*/ 397 w 82"/>
                <a:gd name="T51" fmla="*/ 201 h 36"/>
                <a:gd name="T52" fmla="*/ 397 w 82"/>
                <a:gd name="T53" fmla="*/ 28 h 36"/>
                <a:gd name="T54" fmla="*/ 459 w 82"/>
                <a:gd name="T55" fmla="*/ 28 h 36"/>
                <a:gd name="T56" fmla="*/ 459 w 82"/>
                <a:gd name="T57" fmla="*/ 0 h 36"/>
                <a:gd name="T58" fmla="*/ 274 w 82"/>
                <a:gd name="T59" fmla="*/ 0 h 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2" h="36">
                  <a:moveTo>
                    <a:pt x="49" y="0"/>
                  </a:moveTo>
                  <a:cubicBezTo>
                    <a:pt x="49" y="0"/>
                    <a:pt x="49" y="0"/>
                    <a:pt x="49" y="0"/>
                  </a:cubicBezTo>
                  <a:cubicBezTo>
                    <a:pt x="48" y="0"/>
                    <a:pt x="48" y="0"/>
                    <a:pt x="48" y="0"/>
                  </a:cubicBezTo>
                  <a:cubicBezTo>
                    <a:pt x="48" y="28"/>
                    <a:pt x="48" y="28"/>
                    <a:pt x="48" y="28"/>
                  </a:cubicBezTo>
                  <a:cubicBezTo>
                    <a:pt x="34" y="0"/>
                    <a:pt x="34" y="0"/>
                    <a:pt x="34" y="0"/>
                  </a:cubicBezTo>
                  <a:cubicBezTo>
                    <a:pt x="26" y="0"/>
                    <a:pt x="26" y="0"/>
                    <a:pt x="26" y="0"/>
                  </a:cubicBezTo>
                  <a:cubicBezTo>
                    <a:pt x="26" y="31"/>
                    <a:pt x="26" y="31"/>
                    <a:pt x="26" y="31"/>
                  </a:cubicBezTo>
                  <a:cubicBezTo>
                    <a:pt x="7" y="31"/>
                    <a:pt x="7" y="31"/>
                    <a:pt x="7" y="31"/>
                  </a:cubicBezTo>
                  <a:cubicBezTo>
                    <a:pt x="7" y="21"/>
                    <a:pt x="7" y="21"/>
                    <a:pt x="7" y="21"/>
                  </a:cubicBezTo>
                  <a:cubicBezTo>
                    <a:pt x="18" y="21"/>
                    <a:pt x="18" y="21"/>
                    <a:pt x="18" y="21"/>
                  </a:cubicBezTo>
                  <a:cubicBezTo>
                    <a:pt x="18" y="15"/>
                    <a:pt x="18" y="15"/>
                    <a:pt x="18" y="15"/>
                  </a:cubicBezTo>
                  <a:cubicBezTo>
                    <a:pt x="7" y="15"/>
                    <a:pt x="7" y="15"/>
                    <a:pt x="7" y="15"/>
                  </a:cubicBezTo>
                  <a:cubicBezTo>
                    <a:pt x="7" y="5"/>
                    <a:pt x="7" y="5"/>
                    <a:pt x="7" y="5"/>
                  </a:cubicBezTo>
                  <a:cubicBezTo>
                    <a:pt x="8" y="5"/>
                    <a:pt x="20" y="5"/>
                    <a:pt x="20" y="5"/>
                  </a:cubicBezTo>
                  <a:cubicBezTo>
                    <a:pt x="20" y="0"/>
                    <a:pt x="20" y="0"/>
                    <a:pt x="20" y="0"/>
                  </a:cubicBezTo>
                  <a:cubicBezTo>
                    <a:pt x="17" y="0"/>
                    <a:pt x="0" y="0"/>
                    <a:pt x="0" y="0"/>
                  </a:cubicBezTo>
                  <a:cubicBezTo>
                    <a:pt x="0" y="36"/>
                    <a:pt x="0" y="36"/>
                    <a:pt x="0" y="36"/>
                  </a:cubicBezTo>
                  <a:cubicBezTo>
                    <a:pt x="31" y="36"/>
                    <a:pt x="31" y="36"/>
                    <a:pt x="31" y="36"/>
                  </a:cubicBezTo>
                  <a:cubicBezTo>
                    <a:pt x="31" y="36"/>
                    <a:pt x="31" y="36"/>
                    <a:pt x="31" y="36"/>
                  </a:cubicBezTo>
                  <a:cubicBezTo>
                    <a:pt x="31" y="9"/>
                    <a:pt x="31" y="9"/>
                    <a:pt x="31" y="9"/>
                  </a:cubicBezTo>
                  <a:cubicBezTo>
                    <a:pt x="46" y="36"/>
                    <a:pt x="46" y="36"/>
                    <a:pt x="46" y="36"/>
                  </a:cubicBezTo>
                  <a:cubicBezTo>
                    <a:pt x="54" y="36"/>
                    <a:pt x="54" y="36"/>
                    <a:pt x="54" y="36"/>
                  </a:cubicBezTo>
                  <a:cubicBezTo>
                    <a:pt x="54" y="5"/>
                    <a:pt x="54" y="5"/>
                    <a:pt x="54" y="5"/>
                  </a:cubicBezTo>
                  <a:cubicBezTo>
                    <a:pt x="58" y="5"/>
                    <a:pt x="62" y="5"/>
                    <a:pt x="65" y="5"/>
                  </a:cubicBezTo>
                  <a:cubicBezTo>
                    <a:pt x="65" y="36"/>
                    <a:pt x="65" y="36"/>
                    <a:pt x="65" y="36"/>
                  </a:cubicBezTo>
                  <a:cubicBezTo>
                    <a:pt x="71" y="36"/>
                    <a:pt x="71" y="36"/>
                    <a:pt x="71" y="36"/>
                  </a:cubicBezTo>
                  <a:cubicBezTo>
                    <a:pt x="71" y="5"/>
                    <a:pt x="71" y="5"/>
                    <a:pt x="71" y="5"/>
                  </a:cubicBezTo>
                  <a:cubicBezTo>
                    <a:pt x="82" y="5"/>
                    <a:pt x="82" y="5"/>
                    <a:pt x="82" y="5"/>
                  </a:cubicBezTo>
                  <a:cubicBezTo>
                    <a:pt x="82" y="0"/>
                    <a:pt x="82" y="0"/>
                    <a:pt x="82" y="0"/>
                  </a:cubicBezTo>
                  <a:lnTo>
                    <a:pt x="49" y="0"/>
                  </a:ln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3107" name="Freeform 35"/>
            <p:cNvSpPr>
              <a:spLocks noEditPoints="1"/>
            </p:cNvSpPr>
            <p:nvPr/>
          </p:nvSpPr>
          <p:spPr bwMode="black">
            <a:xfrm>
              <a:off x="2874" y="2148"/>
              <a:ext cx="120" cy="85"/>
            </a:xfrm>
            <a:custGeom>
              <a:avLst/>
              <a:gdLst>
                <a:gd name="T0" fmla="*/ 176 w 51"/>
                <a:gd name="T1" fmla="*/ 83 h 36"/>
                <a:gd name="T2" fmla="*/ 176 w 51"/>
                <a:gd name="T3" fmla="*/ 83 h 36"/>
                <a:gd name="T4" fmla="*/ 176 w 51"/>
                <a:gd name="T5" fmla="*/ 28 h 36"/>
                <a:gd name="T6" fmla="*/ 205 w 51"/>
                <a:gd name="T7" fmla="*/ 28 h 36"/>
                <a:gd name="T8" fmla="*/ 245 w 51"/>
                <a:gd name="T9" fmla="*/ 57 h 36"/>
                <a:gd name="T10" fmla="*/ 205 w 51"/>
                <a:gd name="T11" fmla="*/ 83 h 36"/>
                <a:gd name="T12" fmla="*/ 176 w 51"/>
                <a:gd name="T13" fmla="*/ 83 h 36"/>
                <a:gd name="T14" fmla="*/ 261 w 51"/>
                <a:gd name="T15" fmla="*/ 102 h 36"/>
                <a:gd name="T16" fmla="*/ 278 w 51"/>
                <a:gd name="T17" fmla="*/ 57 h 36"/>
                <a:gd name="T18" fmla="*/ 261 w 51"/>
                <a:gd name="T19" fmla="*/ 17 h 36"/>
                <a:gd name="T20" fmla="*/ 200 w 51"/>
                <a:gd name="T21" fmla="*/ 0 h 36"/>
                <a:gd name="T22" fmla="*/ 144 w 51"/>
                <a:gd name="T23" fmla="*/ 0 h 36"/>
                <a:gd name="T24" fmla="*/ 144 w 51"/>
                <a:gd name="T25" fmla="*/ 83 h 36"/>
                <a:gd name="T26" fmla="*/ 144 w 51"/>
                <a:gd name="T27" fmla="*/ 83 h 36"/>
                <a:gd name="T28" fmla="*/ 144 w 51"/>
                <a:gd name="T29" fmla="*/ 172 h 36"/>
                <a:gd name="T30" fmla="*/ 38 w 51"/>
                <a:gd name="T31" fmla="*/ 172 h 36"/>
                <a:gd name="T32" fmla="*/ 38 w 51"/>
                <a:gd name="T33" fmla="*/ 118 h 36"/>
                <a:gd name="T34" fmla="*/ 99 w 51"/>
                <a:gd name="T35" fmla="*/ 118 h 36"/>
                <a:gd name="T36" fmla="*/ 99 w 51"/>
                <a:gd name="T37" fmla="*/ 83 h 36"/>
                <a:gd name="T38" fmla="*/ 38 w 51"/>
                <a:gd name="T39" fmla="*/ 83 h 36"/>
                <a:gd name="T40" fmla="*/ 38 w 51"/>
                <a:gd name="T41" fmla="*/ 28 h 36"/>
                <a:gd name="T42" fmla="*/ 111 w 51"/>
                <a:gd name="T43" fmla="*/ 28 h 36"/>
                <a:gd name="T44" fmla="*/ 111 w 51"/>
                <a:gd name="T45" fmla="*/ 0 h 36"/>
                <a:gd name="T46" fmla="*/ 0 w 51"/>
                <a:gd name="T47" fmla="*/ 0 h 36"/>
                <a:gd name="T48" fmla="*/ 0 w 51"/>
                <a:gd name="T49" fmla="*/ 201 h 36"/>
                <a:gd name="T50" fmla="*/ 176 w 51"/>
                <a:gd name="T51" fmla="*/ 201 h 36"/>
                <a:gd name="T52" fmla="*/ 176 w 51"/>
                <a:gd name="T53" fmla="*/ 118 h 36"/>
                <a:gd name="T54" fmla="*/ 193 w 51"/>
                <a:gd name="T55" fmla="*/ 118 h 36"/>
                <a:gd name="T56" fmla="*/ 245 w 51"/>
                <a:gd name="T57" fmla="*/ 201 h 36"/>
                <a:gd name="T58" fmla="*/ 282 w 51"/>
                <a:gd name="T59" fmla="*/ 201 h 36"/>
                <a:gd name="T60" fmla="*/ 233 w 51"/>
                <a:gd name="T61" fmla="*/ 111 h 36"/>
                <a:gd name="T62" fmla="*/ 261 w 51"/>
                <a:gd name="T63" fmla="*/ 102 h 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1" h="36">
                  <a:moveTo>
                    <a:pt x="32" y="15"/>
                  </a:moveTo>
                  <a:cubicBezTo>
                    <a:pt x="32" y="15"/>
                    <a:pt x="32" y="15"/>
                    <a:pt x="32" y="15"/>
                  </a:cubicBezTo>
                  <a:cubicBezTo>
                    <a:pt x="32" y="5"/>
                    <a:pt x="32" y="5"/>
                    <a:pt x="32" y="5"/>
                  </a:cubicBezTo>
                  <a:cubicBezTo>
                    <a:pt x="37" y="5"/>
                    <a:pt x="37" y="5"/>
                    <a:pt x="37" y="5"/>
                  </a:cubicBezTo>
                  <a:cubicBezTo>
                    <a:pt x="42" y="5"/>
                    <a:pt x="44" y="7"/>
                    <a:pt x="44" y="10"/>
                  </a:cubicBezTo>
                  <a:cubicBezTo>
                    <a:pt x="44" y="14"/>
                    <a:pt x="42" y="15"/>
                    <a:pt x="37" y="15"/>
                  </a:cubicBezTo>
                  <a:lnTo>
                    <a:pt x="32" y="15"/>
                  </a:lnTo>
                  <a:close/>
                  <a:moveTo>
                    <a:pt x="47" y="18"/>
                  </a:moveTo>
                  <a:cubicBezTo>
                    <a:pt x="49" y="16"/>
                    <a:pt x="50" y="14"/>
                    <a:pt x="50" y="10"/>
                  </a:cubicBezTo>
                  <a:cubicBezTo>
                    <a:pt x="50" y="7"/>
                    <a:pt x="49" y="4"/>
                    <a:pt x="47" y="3"/>
                  </a:cubicBezTo>
                  <a:cubicBezTo>
                    <a:pt x="44" y="1"/>
                    <a:pt x="41" y="0"/>
                    <a:pt x="36" y="0"/>
                  </a:cubicBezTo>
                  <a:cubicBezTo>
                    <a:pt x="26" y="0"/>
                    <a:pt x="26" y="0"/>
                    <a:pt x="26" y="0"/>
                  </a:cubicBezTo>
                  <a:cubicBezTo>
                    <a:pt x="26" y="15"/>
                    <a:pt x="26" y="15"/>
                    <a:pt x="26" y="15"/>
                  </a:cubicBezTo>
                  <a:cubicBezTo>
                    <a:pt x="26" y="15"/>
                    <a:pt x="26" y="15"/>
                    <a:pt x="26" y="15"/>
                  </a:cubicBezTo>
                  <a:cubicBezTo>
                    <a:pt x="26" y="31"/>
                    <a:pt x="26" y="31"/>
                    <a:pt x="26" y="31"/>
                  </a:cubicBezTo>
                  <a:cubicBezTo>
                    <a:pt x="7" y="31"/>
                    <a:pt x="7" y="31"/>
                    <a:pt x="7" y="31"/>
                  </a:cubicBezTo>
                  <a:cubicBezTo>
                    <a:pt x="7" y="21"/>
                    <a:pt x="7" y="21"/>
                    <a:pt x="7" y="21"/>
                  </a:cubicBezTo>
                  <a:cubicBezTo>
                    <a:pt x="18" y="21"/>
                    <a:pt x="18" y="21"/>
                    <a:pt x="18" y="21"/>
                  </a:cubicBezTo>
                  <a:cubicBezTo>
                    <a:pt x="18" y="15"/>
                    <a:pt x="18" y="15"/>
                    <a:pt x="18" y="15"/>
                  </a:cubicBezTo>
                  <a:cubicBezTo>
                    <a:pt x="7" y="15"/>
                    <a:pt x="7" y="15"/>
                    <a:pt x="7" y="15"/>
                  </a:cubicBezTo>
                  <a:cubicBezTo>
                    <a:pt x="7" y="5"/>
                    <a:pt x="7" y="5"/>
                    <a:pt x="7" y="5"/>
                  </a:cubicBezTo>
                  <a:cubicBezTo>
                    <a:pt x="8" y="5"/>
                    <a:pt x="20" y="5"/>
                    <a:pt x="20" y="5"/>
                  </a:cubicBezTo>
                  <a:cubicBezTo>
                    <a:pt x="20" y="0"/>
                    <a:pt x="20" y="0"/>
                    <a:pt x="20" y="0"/>
                  </a:cubicBezTo>
                  <a:cubicBezTo>
                    <a:pt x="17" y="0"/>
                    <a:pt x="0" y="0"/>
                    <a:pt x="0" y="0"/>
                  </a:cubicBezTo>
                  <a:cubicBezTo>
                    <a:pt x="0" y="36"/>
                    <a:pt x="0" y="36"/>
                    <a:pt x="0" y="36"/>
                  </a:cubicBezTo>
                  <a:cubicBezTo>
                    <a:pt x="32" y="36"/>
                    <a:pt x="32" y="36"/>
                    <a:pt x="32" y="36"/>
                  </a:cubicBezTo>
                  <a:cubicBezTo>
                    <a:pt x="32" y="21"/>
                    <a:pt x="32" y="21"/>
                    <a:pt x="32" y="21"/>
                  </a:cubicBezTo>
                  <a:cubicBezTo>
                    <a:pt x="35" y="21"/>
                    <a:pt x="35" y="21"/>
                    <a:pt x="35" y="21"/>
                  </a:cubicBezTo>
                  <a:cubicBezTo>
                    <a:pt x="38" y="25"/>
                    <a:pt x="44" y="36"/>
                    <a:pt x="44" y="36"/>
                  </a:cubicBezTo>
                  <a:cubicBezTo>
                    <a:pt x="51" y="36"/>
                    <a:pt x="51" y="36"/>
                    <a:pt x="51" y="36"/>
                  </a:cubicBezTo>
                  <a:cubicBezTo>
                    <a:pt x="42" y="20"/>
                    <a:pt x="42" y="20"/>
                    <a:pt x="42" y="20"/>
                  </a:cubicBezTo>
                  <a:cubicBezTo>
                    <a:pt x="44" y="20"/>
                    <a:pt x="45" y="19"/>
                    <a:pt x="47" y="18"/>
                  </a:cubicBez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3108" name="Freeform 36"/>
            <p:cNvSpPr>
              <a:spLocks noEditPoints="1"/>
            </p:cNvSpPr>
            <p:nvPr/>
          </p:nvSpPr>
          <p:spPr bwMode="black">
            <a:xfrm>
              <a:off x="2642" y="2148"/>
              <a:ext cx="121" cy="85"/>
            </a:xfrm>
            <a:custGeom>
              <a:avLst/>
              <a:gdLst>
                <a:gd name="T0" fmla="*/ 180 w 51"/>
                <a:gd name="T1" fmla="*/ 83 h 36"/>
                <a:gd name="T2" fmla="*/ 180 w 51"/>
                <a:gd name="T3" fmla="*/ 83 h 36"/>
                <a:gd name="T4" fmla="*/ 180 w 51"/>
                <a:gd name="T5" fmla="*/ 28 h 36"/>
                <a:gd name="T6" fmla="*/ 209 w 51"/>
                <a:gd name="T7" fmla="*/ 28 h 36"/>
                <a:gd name="T8" fmla="*/ 242 w 51"/>
                <a:gd name="T9" fmla="*/ 57 h 36"/>
                <a:gd name="T10" fmla="*/ 209 w 51"/>
                <a:gd name="T11" fmla="*/ 83 h 36"/>
                <a:gd name="T12" fmla="*/ 180 w 51"/>
                <a:gd name="T13" fmla="*/ 83 h 36"/>
                <a:gd name="T14" fmla="*/ 259 w 51"/>
                <a:gd name="T15" fmla="*/ 102 h 36"/>
                <a:gd name="T16" fmla="*/ 282 w 51"/>
                <a:gd name="T17" fmla="*/ 57 h 36"/>
                <a:gd name="T18" fmla="*/ 259 w 51"/>
                <a:gd name="T19" fmla="*/ 17 h 36"/>
                <a:gd name="T20" fmla="*/ 202 w 51"/>
                <a:gd name="T21" fmla="*/ 0 h 36"/>
                <a:gd name="T22" fmla="*/ 140 w 51"/>
                <a:gd name="T23" fmla="*/ 0 h 36"/>
                <a:gd name="T24" fmla="*/ 140 w 51"/>
                <a:gd name="T25" fmla="*/ 83 h 36"/>
                <a:gd name="T26" fmla="*/ 140 w 51"/>
                <a:gd name="T27" fmla="*/ 83 h 36"/>
                <a:gd name="T28" fmla="*/ 140 w 51"/>
                <a:gd name="T29" fmla="*/ 172 h 36"/>
                <a:gd name="T30" fmla="*/ 33 w 51"/>
                <a:gd name="T31" fmla="*/ 172 h 36"/>
                <a:gd name="T32" fmla="*/ 33 w 51"/>
                <a:gd name="T33" fmla="*/ 118 h 36"/>
                <a:gd name="T34" fmla="*/ 95 w 51"/>
                <a:gd name="T35" fmla="*/ 118 h 36"/>
                <a:gd name="T36" fmla="*/ 95 w 51"/>
                <a:gd name="T37" fmla="*/ 83 h 36"/>
                <a:gd name="T38" fmla="*/ 33 w 51"/>
                <a:gd name="T39" fmla="*/ 83 h 36"/>
                <a:gd name="T40" fmla="*/ 33 w 51"/>
                <a:gd name="T41" fmla="*/ 28 h 36"/>
                <a:gd name="T42" fmla="*/ 112 w 51"/>
                <a:gd name="T43" fmla="*/ 28 h 36"/>
                <a:gd name="T44" fmla="*/ 112 w 51"/>
                <a:gd name="T45" fmla="*/ 0 h 36"/>
                <a:gd name="T46" fmla="*/ 0 w 51"/>
                <a:gd name="T47" fmla="*/ 0 h 36"/>
                <a:gd name="T48" fmla="*/ 0 w 51"/>
                <a:gd name="T49" fmla="*/ 201 h 36"/>
                <a:gd name="T50" fmla="*/ 180 w 51"/>
                <a:gd name="T51" fmla="*/ 201 h 36"/>
                <a:gd name="T52" fmla="*/ 180 w 51"/>
                <a:gd name="T53" fmla="*/ 118 h 36"/>
                <a:gd name="T54" fmla="*/ 197 w 51"/>
                <a:gd name="T55" fmla="*/ 118 h 36"/>
                <a:gd name="T56" fmla="*/ 247 w 51"/>
                <a:gd name="T57" fmla="*/ 201 h 36"/>
                <a:gd name="T58" fmla="*/ 287 w 51"/>
                <a:gd name="T59" fmla="*/ 201 h 36"/>
                <a:gd name="T60" fmla="*/ 230 w 51"/>
                <a:gd name="T61" fmla="*/ 111 h 36"/>
                <a:gd name="T62" fmla="*/ 259 w 51"/>
                <a:gd name="T63" fmla="*/ 102 h 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51" h="36">
                  <a:moveTo>
                    <a:pt x="32" y="15"/>
                  </a:moveTo>
                  <a:cubicBezTo>
                    <a:pt x="32" y="15"/>
                    <a:pt x="32" y="15"/>
                    <a:pt x="32" y="15"/>
                  </a:cubicBezTo>
                  <a:cubicBezTo>
                    <a:pt x="32" y="5"/>
                    <a:pt x="32" y="5"/>
                    <a:pt x="32" y="5"/>
                  </a:cubicBezTo>
                  <a:cubicBezTo>
                    <a:pt x="37" y="5"/>
                    <a:pt x="37" y="5"/>
                    <a:pt x="37" y="5"/>
                  </a:cubicBezTo>
                  <a:cubicBezTo>
                    <a:pt x="42" y="5"/>
                    <a:pt x="43" y="7"/>
                    <a:pt x="43" y="10"/>
                  </a:cubicBezTo>
                  <a:cubicBezTo>
                    <a:pt x="43" y="14"/>
                    <a:pt x="42" y="15"/>
                    <a:pt x="37" y="15"/>
                  </a:cubicBezTo>
                  <a:lnTo>
                    <a:pt x="32" y="15"/>
                  </a:lnTo>
                  <a:close/>
                  <a:moveTo>
                    <a:pt x="46" y="18"/>
                  </a:moveTo>
                  <a:cubicBezTo>
                    <a:pt x="48" y="16"/>
                    <a:pt x="50" y="14"/>
                    <a:pt x="50" y="10"/>
                  </a:cubicBezTo>
                  <a:cubicBezTo>
                    <a:pt x="50" y="7"/>
                    <a:pt x="48" y="4"/>
                    <a:pt x="46" y="3"/>
                  </a:cubicBezTo>
                  <a:cubicBezTo>
                    <a:pt x="44" y="1"/>
                    <a:pt x="41" y="0"/>
                    <a:pt x="36" y="0"/>
                  </a:cubicBezTo>
                  <a:cubicBezTo>
                    <a:pt x="25" y="0"/>
                    <a:pt x="25" y="0"/>
                    <a:pt x="25" y="0"/>
                  </a:cubicBezTo>
                  <a:cubicBezTo>
                    <a:pt x="25" y="15"/>
                    <a:pt x="25" y="15"/>
                    <a:pt x="25" y="15"/>
                  </a:cubicBezTo>
                  <a:cubicBezTo>
                    <a:pt x="25" y="15"/>
                    <a:pt x="25" y="15"/>
                    <a:pt x="25" y="15"/>
                  </a:cubicBezTo>
                  <a:cubicBezTo>
                    <a:pt x="25" y="31"/>
                    <a:pt x="25" y="31"/>
                    <a:pt x="25" y="31"/>
                  </a:cubicBezTo>
                  <a:cubicBezTo>
                    <a:pt x="6" y="31"/>
                    <a:pt x="6" y="31"/>
                    <a:pt x="6" y="31"/>
                  </a:cubicBezTo>
                  <a:cubicBezTo>
                    <a:pt x="6" y="21"/>
                    <a:pt x="6" y="21"/>
                    <a:pt x="6" y="21"/>
                  </a:cubicBezTo>
                  <a:cubicBezTo>
                    <a:pt x="17" y="21"/>
                    <a:pt x="17" y="21"/>
                    <a:pt x="17" y="21"/>
                  </a:cubicBezTo>
                  <a:cubicBezTo>
                    <a:pt x="17" y="15"/>
                    <a:pt x="17" y="15"/>
                    <a:pt x="17" y="15"/>
                  </a:cubicBezTo>
                  <a:cubicBezTo>
                    <a:pt x="6" y="15"/>
                    <a:pt x="6" y="15"/>
                    <a:pt x="6" y="15"/>
                  </a:cubicBezTo>
                  <a:cubicBezTo>
                    <a:pt x="6" y="5"/>
                    <a:pt x="6" y="5"/>
                    <a:pt x="6" y="5"/>
                  </a:cubicBezTo>
                  <a:cubicBezTo>
                    <a:pt x="8" y="5"/>
                    <a:pt x="20" y="5"/>
                    <a:pt x="20" y="5"/>
                  </a:cubicBezTo>
                  <a:cubicBezTo>
                    <a:pt x="20" y="0"/>
                    <a:pt x="20" y="0"/>
                    <a:pt x="20" y="0"/>
                  </a:cubicBezTo>
                  <a:cubicBezTo>
                    <a:pt x="16" y="0"/>
                    <a:pt x="0" y="0"/>
                    <a:pt x="0" y="0"/>
                  </a:cubicBezTo>
                  <a:cubicBezTo>
                    <a:pt x="0" y="36"/>
                    <a:pt x="0" y="36"/>
                    <a:pt x="0" y="36"/>
                  </a:cubicBezTo>
                  <a:cubicBezTo>
                    <a:pt x="32" y="36"/>
                    <a:pt x="32" y="36"/>
                    <a:pt x="32" y="36"/>
                  </a:cubicBezTo>
                  <a:cubicBezTo>
                    <a:pt x="32" y="21"/>
                    <a:pt x="32" y="21"/>
                    <a:pt x="32" y="21"/>
                  </a:cubicBezTo>
                  <a:cubicBezTo>
                    <a:pt x="35" y="21"/>
                    <a:pt x="35" y="21"/>
                    <a:pt x="35" y="21"/>
                  </a:cubicBezTo>
                  <a:cubicBezTo>
                    <a:pt x="38" y="25"/>
                    <a:pt x="44" y="36"/>
                    <a:pt x="44" y="36"/>
                  </a:cubicBezTo>
                  <a:cubicBezTo>
                    <a:pt x="51" y="36"/>
                    <a:pt x="51" y="36"/>
                    <a:pt x="51" y="36"/>
                  </a:cubicBezTo>
                  <a:cubicBezTo>
                    <a:pt x="41" y="20"/>
                    <a:pt x="41" y="20"/>
                    <a:pt x="41" y="20"/>
                  </a:cubicBezTo>
                  <a:cubicBezTo>
                    <a:pt x="43" y="20"/>
                    <a:pt x="45" y="19"/>
                    <a:pt x="46" y="18"/>
                  </a:cubicBez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3109" name="Freeform 37"/>
            <p:cNvSpPr>
              <a:spLocks noEditPoints="1"/>
            </p:cNvSpPr>
            <p:nvPr/>
          </p:nvSpPr>
          <p:spPr bwMode="black">
            <a:xfrm>
              <a:off x="2807" y="2148"/>
              <a:ext cx="59" cy="85"/>
            </a:xfrm>
            <a:custGeom>
              <a:avLst/>
              <a:gdLst>
                <a:gd name="T0" fmla="*/ 66 w 25"/>
                <a:gd name="T1" fmla="*/ 90 h 36"/>
                <a:gd name="T2" fmla="*/ 40 w 25"/>
                <a:gd name="T3" fmla="*/ 90 h 36"/>
                <a:gd name="T4" fmla="*/ 40 w 25"/>
                <a:gd name="T5" fmla="*/ 28 h 36"/>
                <a:gd name="T6" fmla="*/ 66 w 25"/>
                <a:gd name="T7" fmla="*/ 28 h 36"/>
                <a:gd name="T8" fmla="*/ 99 w 25"/>
                <a:gd name="T9" fmla="*/ 61 h 36"/>
                <a:gd name="T10" fmla="*/ 66 w 25"/>
                <a:gd name="T11" fmla="*/ 90 h 36"/>
                <a:gd name="T12" fmla="*/ 118 w 25"/>
                <a:gd name="T13" fmla="*/ 17 h 36"/>
                <a:gd name="T14" fmla="*/ 61 w 25"/>
                <a:gd name="T15" fmla="*/ 0 h 36"/>
                <a:gd name="T16" fmla="*/ 0 w 25"/>
                <a:gd name="T17" fmla="*/ 0 h 36"/>
                <a:gd name="T18" fmla="*/ 0 w 25"/>
                <a:gd name="T19" fmla="*/ 118 h 36"/>
                <a:gd name="T20" fmla="*/ 0 w 25"/>
                <a:gd name="T21" fmla="*/ 201 h 36"/>
                <a:gd name="T22" fmla="*/ 40 w 25"/>
                <a:gd name="T23" fmla="*/ 201 h 36"/>
                <a:gd name="T24" fmla="*/ 40 w 25"/>
                <a:gd name="T25" fmla="*/ 118 h 36"/>
                <a:gd name="T26" fmla="*/ 61 w 25"/>
                <a:gd name="T27" fmla="*/ 118 h 36"/>
                <a:gd name="T28" fmla="*/ 118 w 25"/>
                <a:gd name="T29" fmla="*/ 102 h 36"/>
                <a:gd name="T30" fmla="*/ 139 w 25"/>
                <a:gd name="T31" fmla="*/ 61 h 36"/>
                <a:gd name="T32" fmla="*/ 118 w 25"/>
                <a:gd name="T33" fmla="*/ 17 h 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5" h="36">
                  <a:moveTo>
                    <a:pt x="12" y="16"/>
                  </a:moveTo>
                  <a:cubicBezTo>
                    <a:pt x="7" y="16"/>
                    <a:pt x="7" y="16"/>
                    <a:pt x="7" y="16"/>
                  </a:cubicBezTo>
                  <a:cubicBezTo>
                    <a:pt x="7" y="5"/>
                    <a:pt x="7" y="5"/>
                    <a:pt x="7" y="5"/>
                  </a:cubicBezTo>
                  <a:cubicBezTo>
                    <a:pt x="12" y="5"/>
                    <a:pt x="12" y="5"/>
                    <a:pt x="12" y="5"/>
                  </a:cubicBezTo>
                  <a:cubicBezTo>
                    <a:pt x="17" y="5"/>
                    <a:pt x="18" y="7"/>
                    <a:pt x="18" y="11"/>
                  </a:cubicBezTo>
                  <a:cubicBezTo>
                    <a:pt x="18" y="14"/>
                    <a:pt x="16" y="16"/>
                    <a:pt x="12" y="16"/>
                  </a:cubicBezTo>
                  <a:close/>
                  <a:moveTo>
                    <a:pt x="21" y="3"/>
                  </a:moveTo>
                  <a:cubicBezTo>
                    <a:pt x="19" y="1"/>
                    <a:pt x="16" y="0"/>
                    <a:pt x="11" y="0"/>
                  </a:cubicBezTo>
                  <a:cubicBezTo>
                    <a:pt x="0" y="0"/>
                    <a:pt x="0" y="0"/>
                    <a:pt x="0" y="0"/>
                  </a:cubicBezTo>
                  <a:cubicBezTo>
                    <a:pt x="0" y="21"/>
                    <a:pt x="0" y="21"/>
                    <a:pt x="0" y="21"/>
                  </a:cubicBezTo>
                  <a:cubicBezTo>
                    <a:pt x="0" y="36"/>
                    <a:pt x="0" y="36"/>
                    <a:pt x="0" y="36"/>
                  </a:cubicBezTo>
                  <a:cubicBezTo>
                    <a:pt x="7" y="36"/>
                    <a:pt x="7" y="36"/>
                    <a:pt x="7" y="36"/>
                  </a:cubicBezTo>
                  <a:cubicBezTo>
                    <a:pt x="7" y="21"/>
                    <a:pt x="7" y="21"/>
                    <a:pt x="7" y="21"/>
                  </a:cubicBezTo>
                  <a:cubicBezTo>
                    <a:pt x="11" y="21"/>
                    <a:pt x="11" y="21"/>
                    <a:pt x="11" y="21"/>
                  </a:cubicBezTo>
                  <a:cubicBezTo>
                    <a:pt x="16" y="21"/>
                    <a:pt x="19" y="20"/>
                    <a:pt x="21" y="18"/>
                  </a:cubicBezTo>
                  <a:cubicBezTo>
                    <a:pt x="23" y="17"/>
                    <a:pt x="25" y="14"/>
                    <a:pt x="25" y="11"/>
                  </a:cubicBezTo>
                  <a:cubicBezTo>
                    <a:pt x="25" y="7"/>
                    <a:pt x="23" y="4"/>
                    <a:pt x="21" y="3"/>
                  </a:cubicBez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3110" name="Freeform 38"/>
            <p:cNvSpPr>
              <a:spLocks/>
            </p:cNvSpPr>
            <p:nvPr/>
          </p:nvSpPr>
          <p:spPr bwMode="black">
            <a:xfrm>
              <a:off x="2578" y="2146"/>
              <a:ext cx="55" cy="87"/>
            </a:xfrm>
            <a:custGeom>
              <a:avLst/>
              <a:gdLst>
                <a:gd name="T0" fmla="*/ 79 w 23"/>
                <a:gd name="T1" fmla="*/ 89 h 37"/>
                <a:gd name="T2" fmla="*/ 33 w 23"/>
                <a:gd name="T3" fmla="*/ 56 h 37"/>
                <a:gd name="T4" fmla="*/ 74 w 23"/>
                <a:gd name="T5" fmla="*/ 28 h 37"/>
                <a:gd name="T6" fmla="*/ 120 w 23"/>
                <a:gd name="T7" fmla="*/ 38 h 37"/>
                <a:gd name="T8" fmla="*/ 120 w 23"/>
                <a:gd name="T9" fmla="*/ 12 h 37"/>
                <a:gd name="T10" fmla="*/ 74 w 23"/>
                <a:gd name="T11" fmla="*/ 0 h 37"/>
                <a:gd name="T12" fmla="*/ 0 w 23"/>
                <a:gd name="T13" fmla="*/ 61 h 37"/>
                <a:gd name="T14" fmla="*/ 57 w 23"/>
                <a:gd name="T15" fmla="*/ 115 h 37"/>
                <a:gd name="T16" fmla="*/ 98 w 23"/>
                <a:gd name="T17" fmla="*/ 148 h 37"/>
                <a:gd name="T18" fmla="*/ 57 w 23"/>
                <a:gd name="T19" fmla="*/ 176 h 37"/>
                <a:gd name="T20" fmla="*/ 0 w 23"/>
                <a:gd name="T21" fmla="*/ 167 h 37"/>
                <a:gd name="T22" fmla="*/ 0 w 23"/>
                <a:gd name="T23" fmla="*/ 193 h 37"/>
                <a:gd name="T24" fmla="*/ 53 w 23"/>
                <a:gd name="T25" fmla="*/ 205 h 37"/>
                <a:gd name="T26" fmla="*/ 132 w 23"/>
                <a:gd name="T27" fmla="*/ 148 h 37"/>
                <a:gd name="T28" fmla="*/ 79 w 23"/>
                <a:gd name="T29" fmla="*/ 89 h 37"/>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0" t="0" r="r" b="b"/>
              <a:pathLst>
                <a:path w="23" h="37">
                  <a:moveTo>
                    <a:pt x="14" y="16"/>
                  </a:moveTo>
                  <a:cubicBezTo>
                    <a:pt x="9" y="14"/>
                    <a:pt x="6" y="13"/>
                    <a:pt x="6" y="10"/>
                  </a:cubicBezTo>
                  <a:cubicBezTo>
                    <a:pt x="6" y="8"/>
                    <a:pt x="9" y="5"/>
                    <a:pt x="13" y="5"/>
                  </a:cubicBezTo>
                  <a:cubicBezTo>
                    <a:pt x="16" y="5"/>
                    <a:pt x="19" y="6"/>
                    <a:pt x="21" y="7"/>
                  </a:cubicBezTo>
                  <a:cubicBezTo>
                    <a:pt x="21" y="2"/>
                    <a:pt x="21" y="2"/>
                    <a:pt x="21" y="2"/>
                  </a:cubicBezTo>
                  <a:cubicBezTo>
                    <a:pt x="19" y="1"/>
                    <a:pt x="16" y="0"/>
                    <a:pt x="13" y="0"/>
                  </a:cubicBezTo>
                  <a:cubicBezTo>
                    <a:pt x="5" y="0"/>
                    <a:pt x="0" y="5"/>
                    <a:pt x="0" y="11"/>
                  </a:cubicBezTo>
                  <a:cubicBezTo>
                    <a:pt x="0" y="16"/>
                    <a:pt x="4" y="19"/>
                    <a:pt x="10" y="21"/>
                  </a:cubicBezTo>
                  <a:cubicBezTo>
                    <a:pt x="15" y="23"/>
                    <a:pt x="17" y="24"/>
                    <a:pt x="17" y="27"/>
                  </a:cubicBezTo>
                  <a:cubicBezTo>
                    <a:pt x="17" y="30"/>
                    <a:pt x="14" y="32"/>
                    <a:pt x="10" y="32"/>
                  </a:cubicBezTo>
                  <a:cubicBezTo>
                    <a:pt x="6" y="32"/>
                    <a:pt x="2" y="31"/>
                    <a:pt x="0" y="30"/>
                  </a:cubicBezTo>
                  <a:cubicBezTo>
                    <a:pt x="0" y="35"/>
                    <a:pt x="0" y="35"/>
                    <a:pt x="0" y="35"/>
                  </a:cubicBezTo>
                  <a:cubicBezTo>
                    <a:pt x="2" y="37"/>
                    <a:pt x="6" y="37"/>
                    <a:pt x="9" y="37"/>
                  </a:cubicBezTo>
                  <a:cubicBezTo>
                    <a:pt x="19" y="37"/>
                    <a:pt x="23" y="32"/>
                    <a:pt x="23" y="27"/>
                  </a:cubicBezTo>
                  <a:cubicBezTo>
                    <a:pt x="23" y="21"/>
                    <a:pt x="20" y="18"/>
                    <a:pt x="14" y="16"/>
                  </a:cubicBez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sp>
          <p:nvSpPr>
            <p:cNvPr id="3111" name="Freeform 39"/>
            <p:cNvSpPr>
              <a:spLocks noEditPoints="1"/>
            </p:cNvSpPr>
            <p:nvPr/>
          </p:nvSpPr>
          <p:spPr bwMode="black">
            <a:xfrm>
              <a:off x="3518" y="2200"/>
              <a:ext cx="36" cy="36"/>
            </a:xfrm>
            <a:custGeom>
              <a:avLst/>
              <a:gdLst>
                <a:gd name="T0" fmla="*/ 34 w 15"/>
                <a:gd name="T1" fmla="*/ 41 h 15"/>
                <a:gd name="T2" fmla="*/ 34 w 15"/>
                <a:gd name="T3" fmla="*/ 29 h 15"/>
                <a:gd name="T4" fmla="*/ 46 w 15"/>
                <a:gd name="T5" fmla="*/ 29 h 15"/>
                <a:gd name="T6" fmla="*/ 58 w 15"/>
                <a:gd name="T7" fmla="*/ 34 h 15"/>
                <a:gd name="T8" fmla="*/ 46 w 15"/>
                <a:gd name="T9" fmla="*/ 41 h 15"/>
                <a:gd name="T10" fmla="*/ 34 w 15"/>
                <a:gd name="T11" fmla="*/ 41 h 15"/>
                <a:gd name="T12" fmla="*/ 34 w 15"/>
                <a:gd name="T13" fmla="*/ 46 h 15"/>
                <a:gd name="T14" fmla="*/ 46 w 15"/>
                <a:gd name="T15" fmla="*/ 46 h 15"/>
                <a:gd name="T16" fmla="*/ 58 w 15"/>
                <a:gd name="T17" fmla="*/ 70 h 15"/>
                <a:gd name="T18" fmla="*/ 62 w 15"/>
                <a:gd name="T19" fmla="*/ 70 h 15"/>
                <a:gd name="T20" fmla="*/ 53 w 15"/>
                <a:gd name="T21" fmla="*/ 46 h 15"/>
                <a:gd name="T22" fmla="*/ 62 w 15"/>
                <a:gd name="T23" fmla="*/ 34 h 15"/>
                <a:gd name="T24" fmla="*/ 46 w 15"/>
                <a:gd name="T25" fmla="*/ 24 h 15"/>
                <a:gd name="T26" fmla="*/ 29 w 15"/>
                <a:gd name="T27" fmla="*/ 24 h 15"/>
                <a:gd name="T28" fmla="*/ 29 w 15"/>
                <a:gd name="T29" fmla="*/ 70 h 15"/>
                <a:gd name="T30" fmla="*/ 34 w 15"/>
                <a:gd name="T31" fmla="*/ 70 h 15"/>
                <a:gd name="T32" fmla="*/ 34 w 15"/>
                <a:gd name="T33" fmla="*/ 46 h 15"/>
                <a:gd name="T34" fmla="*/ 46 w 15"/>
                <a:gd name="T35" fmla="*/ 86 h 15"/>
                <a:gd name="T36" fmla="*/ 86 w 15"/>
                <a:gd name="T37" fmla="*/ 46 h 15"/>
                <a:gd name="T38" fmla="*/ 46 w 15"/>
                <a:gd name="T39" fmla="*/ 0 h 15"/>
                <a:gd name="T40" fmla="*/ 0 w 15"/>
                <a:gd name="T41" fmla="*/ 46 h 15"/>
                <a:gd name="T42" fmla="*/ 46 w 15"/>
                <a:gd name="T43" fmla="*/ 86 h 15"/>
                <a:gd name="T44" fmla="*/ 12 w 15"/>
                <a:gd name="T45" fmla="*/ 46 h 15"/>
                <a:gd name="T46" fmla="*/ 46 w 15"/>
                <a:gd name="T47" fmla="*/ 12 h 15"/>
                <a:gd name="T48" fmla="*/ 82 w 15"/>
                <a:gd name="T49" fmla="*/ 46 h 15"/>
                <a:gd name="T50" fmla="*/ 46 w 15"/>
                <a:gd name="T51" fmla="*/ 82 h 15"/>
                <a:gd name="T52" fmla="*/ 12 w 15"/>
                <a:gd name="T53" fmla="*/ 46 h 15"/>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15" h="15">
                  <a:moveTo>
                    <a:pt x="6" y="7"/>
                  </a:moveTo>
                  <a:cubicBezTo>
                    <a:pt x="6" y="5"/>
                    <a:pt x="6" y="5"/>
                    <a:pt x="6" y="5"/>
                  </a:cubicBezTo>
                  <a:cubicBezTo>
                    <a:pt x="8" y="5"/>
                    <a:pt x="8" y="5"/>
                    <a:pt x="8" y="5"/>
                  </a:cubicBezTo>
                  <a:cubicBezTo>
                    <a:pt x="9" y="5"/>
                    <a:pt x="10" y="5"/>
                    <a:pt x="10" y="6"/>
                  </a:cubicBezTo>
                  <a:cubicBezTo>
                    <a:pt x="10" y="7"/>
                    <a:pt x="9" y="7"/>
                    <a:pt x="8" y="7"/>
                  </a:cubicBezTo>
                  <a:lnTo>
                    <a:pt x="6" y="7"/>
                  </a:lnTo>
                  <a:close/>
                  <a:moveTo>
                    <a:pt x="6" y="8"/>
                  </a:moveTo>
                  <a:cubicBezTo>
                    <a:pt x="8" y="8"/>
                    <a:pt x="8" y="8"/>
                    <a:pt x="8" y="8"/>
                  </a:cubicBezTo>
                  <a:cubicBezTo>
                    <a:pt x="10" y="12"/>
                    <a:pt x="10" y="12"/>
                    <a:pt x="10" y="12"/>
                  </a:cubicBezTo>
                  <a:cubicBezTo>
                    <a:pt x="11" y="12"/>
                    <a:pt x="11" y="12"/>
                    <a:pt x="11" y="12"/>
                  </a:cubicBezTo>
                  <a:cubicBezTo>
                    <a:pt x="9" y="8"/>
                    <a:pt x="9" y="8"/>
                    <a:pt x="9" y="8"/>
                  </a:cubicBezTo>
                  <a:cubicBezTo>
                    <a:pt x="10" y="8"/>
                    <a:pt x="11" y="7"/>
                    <a:pt x="11" y="6"/>
                  </a:cubicBezTo>
                  <a:cubicBezTo>
                    <a:pt x="11" y="4"/>
                    <a:pt x="10" y="4"/>
                    <a:pt x="8" y="4"/>
                  </a:cubicBezTo>
                  <a:cubicBezTo>
                    <a:pt x="5" y="4"/>
                    <a:pt x="5" y="4"/>
                    <a:pt x="5" y="4"/>
                  </a:cubicBezTo>
                  <a:cubicBezTo>
                    <a:pt x="5" y="12"/>
                    <a:pt x="5" y="12"/>
                    <a:pt x="5" y="12"/>
                  </a:cubicBezTo>
                  <a:cubicBezTo>
                    <a:pt x="6" y="12"/>
                    <a:pt x="6" y="12"/>
                    <a:pt x="6" y="12"/>
                  </a:cubicBezTo>
                  <a:lnTo>
                    <a:pt x="6" y="8"/>
                  </a:lnTo>
                  <a:close/>
                  <a:moveTo>
                    <a:pt x="8" y="15"/>
                  </a:moveTo>
                  <a:cubicBezTo>
                    <a:pt x="12" y="15"/>
                    <a:pt x="15" y="12"/>
                    <a:pt x="15" y="8"/>
                  </a:cubicBezTo>
                  <a:cubicBezTo>
                    <a:pt x="15" y="4"/>
                    <a:pt x="12" y="0"/>
                    <a:pt x="8" y="0"/>
                  </a:cubicBezTo>
                  <a:cubicBezTo>
                    <a:pt x="4" y="0"/>
                    <a:pt x="0" y="4"/>
                    <a:pt x="0" y="8"/>
                  </a:cubicBezTo>
                  <a:cubicBezTo>
                    <a:pt x="0" y="12"/>
                    <a:pt x="4" y="15"/>
                    <a:pt x="8" y="15"/>
                  </a:cubicBezTo>
                  <a:close/>
                  <a:moveTo>
                    <a:pt x="2" y="8"/>
                  </a:moveTo>
                  <a:cubicBezTo>
                    <a:pt x="2" y="4"/>
                    <a:pt x="4" y="2"/>
                    <a:pt x="8" y="2"/>
                  </a:cubicBezTo>
                  <a:cubicBezTo>
                    <a:pt x="11" y="2"/>
                    <a:pt x="14" y="4"/>
                    <a:pt x="14" y="8"/>
                  </a:cubicBezTo>
                  <a:cubicBezTo>
                    <a:pt x="14" y="11"/>
                    <a:pt x="11" y="14"/>
                    <a:pt x="8" y="14"/>
                  </a:cubicBezTo>
                  <a:cubicBezTo>
                    <a:pt x="4" y="14"/>
                    <a:pt x="2" y="11"/>
                    <a:pt x="2" y="8"/>
                  </a:cubicBezTo>
                  <a:close/>
                </a:path>
              </a:pathLst>
            </a:custGeom>
            <a:solidFill>
              <a:srgbClr val="216A8B"/>
            </a:solidFill>
            <a:ln>
              <a:noFill/>
            </a:ln>
            <a:effectLst/>
            <a:extLst>
              <a:ext uri="{91240B29-F687-4f45-9708-019B960494DF}">
                <a14:hiddenLine xmlns="" xmlns:a14="http://schemas.microsoft.com/office/drawing/2010/main" w="9525" cap="flat" cmpd="sng">
                  <a:solidFill>
                    <a:srgbClr val="000000"/>
                  </a:solidFill>
                  <a:prstDash val="solid"/>
                  <a:round/>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0" fontAlgn="base" hangingPunct="0">
                <a:spcBef>
                  <a:spcPct val="0"/>
                </a:spcBef>
                <a:spcAft>
                  <a:spcPct val="0"/>
                </a:spcAft>
              </a:pPr>
              <a:endParaRPr lang="en-US" dirty="0">
                <a:solidFill>
                  <a:srgbClr val="000000"/>
                </a:solidFill>
                <a:latin typeface="Arial Narrow" charset="0"/>
                <a:ea typeface="ＭＳ Ｐゴシック" charset="0"/>
                <a:cs typeface="Arial" charset="0"/>
              </a:endParaRPr>
            </a:p>
          </p:txBody>
        </p:sp>
      </p:grpSp>
      <p:sp>
        <p:nvSpPr>
          <p:cNvPr id="1544250" name="Rectangle 58"/>
          <p:cNvSpPr>
            <a:spLocks noGrp="1" noChangeArrowheads="1"/>
          </p:cNvSpPr>
          <p:nvPr>
            <p:ph type="sldNum" sz="quarter" idx="4"/>
          </p:nvPr>
        </p:nvSpPr>
        <p:spPr bwMode="gray">
          <a:xfrm>
            <a:off x="76200" y="6477000"/>
            <a:ext cx="466725" cy="228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algn="r" eaLnBrk="1" hangingPunct="1">
              <a:defRPr sz="900">
                <a:solidFill>
                  <a:srgbClr val="414636"/>
                </a:solidFill>
              </a:defRPr>
            </a:lvl1pPr>
          </a:lstStyle>
          <a:p>
            <a:pPr fontAlgn="base">
              <a:spcBef>
                <a:spcPct val="0"/>
              </a:spcBef>
              <a:spcAft>
                <a:spcPct val="0"/>
              </a:spcAft>
            </a:pPr>
            <a:fld id="{BAA5BD19-0CC0-3C4A-AA27-D0EA9085470C}" type="slidenum">
              <a:rPr lang="en-US" smtClean="0">
                <a:latin typeface="Arial Narrow" charset="0"/>
                <a:ea typeface="ＭＳ Ｐゴシック" charset="0"/>
                <a:cs typeface="Arial" charset="0"/>
              </a:rPr>
              <a:pPr fontAlgn="base">
                <a:spcBef>
                  <a:spcPct val="0"/>
                </a:spcBef>
                <a:spcAft>
                  <a:spcPct val="0"/>
                </a:spcAft>
              </a:pPr>
              <a:t>‹#›</a:t>
            </a:fld>
            <a:endParaRPr lang="en-US" dirty="0">
              <a:latin typeface="Arial Narrow" charset="0"/>
              <a:ea typeface="ＭＳ Ｐゴシック" charset="0"/>
              <a:cs typeface="Arial" charset="0"/>
            </a:endParaRPr>
          </a:p>
        </p:txBody>
      </p:sp>
      <p:sp>
        <p:nvSpPr>
          <p:cNvPr id="1544251" name="Rectangle 59"/>
          <p:cNvSpPr>
            <a:spLocks noGrp="1" noChangeArrowheads="1"/>
          </p:cNvSpPr>
          <p:nvPr>
            <p:ph type="ftr" sz="quarter" idx="3"/>
          </p:nvPr>
        </p:nvSpPr>
        <p:spPr bwMode="gray">
          <a:xfrm>
            <a:off x="1428750" y="6477000"/>
            <a:ext cx="4629150" cy="228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eaLnBrk="1" hangingPunct="1">
              <a:defRPr sz="900">
                <a:solidFill>
                  <a:schemeClr val="bg2"/>
                </a:solidFill>
              </a:defRPr>
            </a:lvl1pPr>
          </a:lstStyle>
          <a:p>
            <a:pPr fontAlgn="base">
              <a:spcBef>
                <a:spcPct val="0"/>
              </a:spcBef>
              <a:spcAft>
                <a:spcPct val="0"/>
              </a:spcAft>
            </a:pPr>
            <a:r>
              <a:rPr lang="en-US" dirty="0">
                <a:solidFill>
                  <a:srgbClr val="AAB198"/>
                </a:solidFill>
                <a:latin typeface="Arial Narrow" charset="0"/>
                <a:ea typeface="ＭＳ Ｐゴシック" charset="0"/>
                <a:cs typeface="Arial" charset="0"/>
              </a:rPr>
              <a:t>Campbell &amp; Associates Consulting</a:t>
            </a:r>
          </a:p>
        </p:txBody>
      </p:sp>
      <p:sp>
        <p:nvSpPr>
          <p:cNvPr id="1544252" name="Rectangle 60"/>
          <p:cNvSpPr>
            <a:spLocks noGrp="1" noChangeArrowheads="1"/>
          </p:cNvSpPr>
          <p:nvPr>
            <p:ph type="dt" sz="half" idx="2"/>
          </p:nvPr>
        </p:nvSpPr>
        <p:spPr bwMode="gray">
          <a:xfrm>
            <a:off x="457200" y="6477000"/>
            <a:ext cx="1276350" cy="228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lgn="ctr">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eaLnBrk="1" hangingPunct="1">
              <a:defRPr sz="900">
                <a:solidFill>
                  <a:schemeClr val="bg2"/>
                </a:solidFill>
              </a:defRPr>
            </a:lvl1pPr>
          </a:lstStyle>
          <a:p>
            <a:pPr fontAlgn="base">
              <a:spcBef>
                <a:spcPct val="0"/>
              </a:spcBef>
              <a:spcAft>
                <a:spcPct val="0"/>
              </a:spcAft>
            </a:pPr>
            <a:endParaRPr lang="en-US" dirty="0">
              <a:solidFill>
                <a:srgbClr val="AAB198"/>
              </a:solidFill>
              <a:latin typeface="Arial Narrow" charset="0"/>
              <a:ea typeface="ＭＳ Ｐゴシック" charset="0"/>
              <a:cs typeface="Arial" charset="0"/>
            </a:endParaRPr>
          </a:p>
        </p:txBody>
      </p:sp>
    </p:spTree>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hf sldNum="0" hdr="0" dt="0"/>
  <p:txStyles>
    <p:titleStyle>
      <a:lvl1pPr algn="l" rtl="0" eaLnBrk="0" fontAlgn="base" hangingPunct="0">
        <a:lnSpc>
          <a:spcPct val="90000"/>
        </a:lnSpc>
        <a:spcBef>
          <a:spcPct val="0"/>
        </a:spcBef>
        <a:spcAft>
          <a:spcPct val="0"/>
        </a:spcAft>
        <a:defRPr sz="3400" b="1" kern="1200">
          <a:solidFill>
            <a:srgbClr val="3A3A6E"/>
          </a:solidFill>
          <a:latin typeface="+mj-lt"/>
          <a:ea typeface="ＭＳ Ｐゴシック" charset="0"/>
          <a:cs typeface="+mj-cs"/>
        </a:defRPr>
      </a:lvl1pPr>
      <a:lvl2pPr algn="l" rtl="0" eaLnBrk="0" fontAlgn="base" hangingPunct="0">
        <a:lnSpc>
          <a:spcPct val="90000"/>
        </a:lnSpc>
        <a:spcBef>
          <a:spcPct val="0"/>
        </a:spcBef>
        <a:spcAft>
          <a:spcPct val="0"/>
        </a:spcAft>
        <a:defRPr sz="3400" b="1">
          <a:solidFill>
            <a:srgbClr val="3A3A6E"/>
          </a:solidFill>
          <a:latin typeface="Arial Narrow" panose="020B0606020202030204" pitchFamily="34" charset="0"/>
          <a:ea typeface="ＭＳ Ｐゴシック" charset="0"/>
          <a:cs typeface="Arial" panose="020B0604020202020204" pitchFamily="34" charset="0"/>
        </a:defRPr>
      </a:lvl2pPr>
      <a:lvl3pPr algn="l" rtl="0" eaLnBrk="0" fontAlgn="base" hangingPunct="0">
        <a:lnSpc>
          <a:spcPct val="90000"/>
        </a:lnSpc>
        <a:spcBef>
          <a:spcPct val="0"/>
        </a:spcBef>
        <a:spcAft>
          <a:spcPct val="0"/>
        </a:spcAft>
        <a:defRPr sz="3400" b="1">
          <a:solidFill>
            <a:srgbClr val="3A3A6E"/>
          </a:solidFill>
          <a:latin typeface="Arial Narrow" panose="020B0606020202030204" pitchFamily="34" charset="0"/>
          <a:ea typeface="ＭＳ Ｐゴシック" charset="0"/>
          <a:cs typeface="Arial" panose="020B0604020202020204" pitchFamily="34" charset="0"/>
        </a:defRPr>
      </a:lvl3pPr>
      <a:lvl4pPr algn="l" rtl="0" eaLnBrk="0" fontAlgn="base" hangingPunct="0">
        <a:lnSpc>
          <a:spcPct val="90000"/>
        </a:lnSpc>
        <a:spcBef>
          <a:spcPct val="0"/>
        </a:spcBef>
        <a:spcAft>
          <a:spcPct val="0"/>
        </a:spcAft>
        <a:defRPr sz="3400" b="1">
          <a:solidFill>
            <a:srgbClr val="3A3A6E"/>
          </a:solidFill>
          <a:latin typeface="Arial Narrow" panose="020B0606020202030204" pitchFamily="34" charset="0"/>
          <a:ea typeface="ＭＳ Ｐゴシック" charset="0"/>
          <a:cs typeface="Arial" panose="020B0604020202020204" pitchFamily="34" charset="0"/>
        </a:defRPr>
      </a:lvl4pPr>
      <a:lvl5pPr algn="l" rtl="0" eaLnBrk="0" fontAlgn="base" hangingPunct="0">
        <a:lnSpc>
          <a:spcPct val="90000"/>
        </a:lnSpc>
        <a:spcBef>
          <a:spcPct val="0"/>
        </a:spcBef>
        <a:spcAft>
          <a:spcPct val="0"/>
        </a:spcAft>
        <a:defRPr sz="3400" b="1">
          <a:solidFill>
            <a:srgbClr val="3A3A6E"/>
          </a:solidFill>
          <a:latin typeface="Arial Narrow" panose="020B0606020202030204" pitchFamily="34" charset="0"/>
          <a:ea typeface="ＭＳ Ｐゴシック" charset="0"/>
          <a:cs typeface="Arial" panose="020B0604020202020204" pitchFamily="34" charset="0"/>
        </a:defRPr>
      </a:lvl5pPr>
      <a:lvl6pPr marL="457200" algn="l" rtl="0" fontAlgn="base">
        <a:lnSpc>
          <a:spcPct val="90000"/>
        </a:lnSpc>
        <a:spcBef>
          <a:spcPct val="0"/>
        </a:spcBef>
        <a:spcAft>
          <a:spcPct val="0"/>
        </a:spcAft>
        <a:defRPr sz="3400" b="1">
          <a:solidFill>
            <a:srgbClr val="3A3A6E"/>
          </a:solidFill>
          <a:latin typeface="Arial Narrow" panose="020B0606020202030204" pitchFamily="34" charset="0"/>
          <a:cs typeface="Arial" panose="020B0604020202020204" pitchFamily="34" charset="0"/>
        </a:defRPr>
      </a:lvl6pPr>
      <a:lvl7pPr marL="914400" algn="l" rtl="0" fontAlgn="base">
        <a:lnSpc>
          <a:spcPct val="90000"/>
        </a:lnSpc>
        <a:spcBef>
          <a:spcPct val="0"/>
        </a:spcBef>
        <a:spcAft>
          <a:spcPct val="0"/>
        </a:spcAft>
        <a:defRPr sz="3400" b="1">
          <a:solidFill>
            <a:srgbClr val="3A3A6E"/>
          </a:solidFill>
          <a:latin typeface="Arial Narrow" panose="020B0606020202030204" pitchFamily="34" charset="0"/>
          <a:cs typeface="Arial" panose="020B0604020202020204" pitchFamily="34" charset="0"/>
        </a:defRPr>
      </a:lvl7pPr>
      <a:lvl8pPr marL="1371600" algn="l" rtl="0" fontAlgn="base">
        <a:lnSpc>
          <a:spcPct val="90000"/>
        </a:lnSpc>
        <a:spcBef>
          <a:spcPct val="0"/>
        </a:spcBef>
        <a:spcAft>
          <a:spcPct val="0"/>
        </a:spcAft>
        <a:defRPr sz="3400" b="1">
          <a:solidFill>
            <a:srgbClr val="3A3A6E"/>
          </a:solidFill>
          <a:latin typeface="Arial Narrow" panose="020B0606020202030204" pitchFamily="34" charset="0"/>
          <a:cs typeface="Arial" panose="020B0604020202020204" pitchFamily="34" charset="0"/>
        </a:defRPr>
      </a:lvl8pPr>
      <a:lvl9pPr marL="1828800" algn="l" rtl="0" fontAlgn="base">
        <a:lnSpc>
          <a:spcPct val="90000"/>
        </a:lnSpc>
        <a:spcBef>
          <a:spcPct val="0"/>
        </a:spcBef>
        <a:spcAft>
          <a:spcPct val="0"/>
        </a:spcAft>
        <a:defRPr sz="3400" b="1">
          <a:solidFill>
            <a:srgbClr val="3A3A6E"/>
          </a:solidFill>
          <a:latin typeface="Arial Narrow" panose="020B0606020202030204" pitchFamily="34" charset="0"/>
          <a:cs typeface="Arial" panose="020B0604020202020204" pitchFamily="34" charset="0"/>
        </a:defRPr>
      </a:lvl9pPr>
    </p:titleStyle>
    <p:bodyStyle>
      <a:lvl1pPr marL="285750" indent="-285750" algn="l" rtl="0" eaLnBrk="0" fontAlgn="base" hangingPunct="0">
        <a:lnSpc>
          <a:spcPct val="95000"/>
        </a:lnSpc>
        <a:spcBef>
          <a:spcPct val="35000"/>
        </a:spcBef>
        <a:spcAft>
          <a:spcPct val="0"/>
        </a:spcAft>
        <a:buClr>
          <a:schemeClr val="accent2"/>
        </a:buClr>
        <a:buFont typeface="Wingdings" charset="0"/>
        <a:buChar char="§"/>
        <a:defRPr sz="2400" kern="1200">
          <a:solidFill>
            <a:schemeClr val="tx1"/>
          </a:solidFill>
          <a:latin typeface="+mn-lt"/>
          <a:ea typeface="ＭＳ Ｐゴシック" charset="0"/>
          <a:cs typeface="+mn-cs"/>
        </a:defRPr>
      </a:lvl1pPr>
      <a:lvl2pPr marL="742950" indent="-285750" algn="l" rtl="0" eaLnBrk="0" fontAlgn="base" hangingPunct="0">
        <a:lnSpc>
          <a:spcPct val="95000"/>
        </a:lnSpc>
        <a:spcBef>
          <a:spcPct val="35000"/>
        </a:spcBef>
        <a:spcAft>
          <a:spcPct val="0"/>
        </a:spcAft>
        <a:buClr>
          <a:schemeClr val="accent2"/>
        </a:buClr>
        <a:buFont typeface="Arial" charset="0"/>
        <a:buChar char="–"/>
        <a:defRPr sz="2000" kern="1200">
          <a:solidFill>
            <a:schemeClr val="tx1"/>
          </a:solidFill>
          <a:latin typeface="+mn-lt"/>
          <a:ea typeface="Arial" charset="0"/>
          <a:cs typeface="+mn-cs"/>
        </a:defRPr>
      </a:lvl2pPr>
      <a:lvl3pPr marL="1143000" indent="-228600" algn="l" rtl="0" eaLnBrk="0" fontAlgn="base" hangingPunct="0">
        <a:lnSpc>
          <a:spcPct val="95000"/>
        </a:lnSpc>
        <a:spcBef>
          <a:spcPct val="35000"/>
        </a:spcBef>
        <a:spcAft>
          <a:spcPct val="0"/>
        </a:spcAft>
        <a:buClr>
          <a:schemeClr val="accent2"/>
        </a:buClr>
        <a:buFont typeface="Wingdings" charset="0"/>
        <a:buChar char="§"/>
        <a:defRPr kern="1200">
          <a:solidFill>
            <a:schemeClr val="tx1"/>
          </a:solidFill>
          <a:latin typeface="+mn-lt"/>
          <a:ea typeface="Arial" charset="0"/>
          <a:cs typeface="+mn-cs"/>
        </a:defRPr>
      </a:lvl3pPr>
      <a:lvl4pPr marL="1600200" indent="-228600" algn="l" rtl="0" eaLnBrk="0" fontAlgn="base" hangingPunct="0">
        <a:lnSpc>
          <a:spcPct val="95000"/>
        </a:lnSpc>
        <a:spcBef>
          <a:spcPct val="35000"/>
        </a:spcBef>
        <a:spcAft>
          <a:spcPct val="0"/>
        </a:spcAft>
        <a:buClr>
          <a:schemeClr val="accent2"/>
        </a:buClr>
        <a:buChar char="–"/>
        <a:defRPr sz="1600" kern="1200">
          <a:solidFill>
            <a:schemeClr val="tx1"/>
          </a:solidFill>
          <a:latin typeface="+mn-lt"/>
          <a:ea typeface="Arial" charset="0"/>
          <a:cs typeface="+mn-cs"/>
        </a:defRPr>
      </a:lvl4pPr>
      <a:lvl5pPr marL="2057400" indent="-228600" algn="l" rtl="0" eaLnBrk="0" fontAlgn="base" hangingPunct="0">
        <a:lnSpc>
          <a:spcPct val="95000"/>
        </a:lnSpc>
        <a:spcBef>
          <a:spcPct val="35000"/>
        </a:spcBef>
        <a:spcAft>
          <a:spcPct val="0"/>
        </a:spcAft>
        <a:buClr>
          <a:schemeClr val="accent2"/>
        </a:buClr>
        <a:buChar char="»"/>
        <a:defRPr sz="1600" kern="1200">
          <a:solidFill>
            <a:schemeClr val="tx1"/>
          </a:solidFill>
          <a:latin typeface="+mn-lt"/>
          <a:ea typeface="Arial"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Margaret.Campbell@cjenterprise.net"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ncoa.org/center-for-healthy-" TargetMode="External"/><Relationship Id="rId2" Type="http://schemas.openxmlformats.org/officeDocument/2006/relationships/hyperlink" Target="https://doi.org/10.17226/5799"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nhats.org/" TargetMode="External"/><Relationship Id="rId2" Type="http://schemas.openxmlformats.org/officeDocument/2006/relationships/hyperlink" Target="http://hrsonline.isr.umich.edu/" TargetMode="External"/><Relationship Id="rId1" Type="http://schemas.openxmlformats.org/officeDocument/2006/relationships/slideLayout" Target="../slideLayouts/slideLayout2.xml"/><Relationship Id="rId5" Type="http://schemas.openxmlformats.org/officeDocument/2006/relationships/hyperlink" Target="http://www.norc.org/Research/Projects/Pages/national-social-life-health-and-aging-project.aspx" TargetMode="External"/><Relationship Id="rId4" Type="http://schemas.openxmlformats.org/officeDocument/2006/relationships/hyperlink" Target="https://www.nia.nih.gov/research/resource/national-long-term-care-survey-nltc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4AF9820-8AF6-484E-9CD7-A54166C6AF05}"/>
              </a:ext>
            </a:extLst>
          </p:cNvPr>
          <p:cNvSpPr/>
          <p:nvPr/>
        </p:nvSpPr>
        <p:spPr>
          <a:xfrm>
            <a:off x="5387500" y="1072075"/>
            <a:ext cx="3527900" cy="5023925"/>
          </a:xfrm>
          <a:prstGeom prst="rect">
            <a:avLst/>
          </a:prstGeom>
          <a:solidFill>
            <a:srgbClr val="F7C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13" name="TextBox 12">
            <a:extLst>
              <a:ext uri="{FF2B5EF4-FFF2-40B4-BE49-F238E27FC236}">
                <a16:creationId xmlns:a16="http://schemas.microsoft.com/office/drawing/2014/main" id="{10EE5EA5-DA60-C14D-ACF8-F4BAB263FE52}"/>
              </a:ext>
            </a:extLst>
          </p:cNvPr>
          <p:cNvSpPr txBox="1"/>
          <p:nvPr/>
        </p:nvSpPr>
        <p:spPr>
          <a:xfrm>
            <a:off x="5387500" y="1828800"/>
            <a:ext cx="3527900" cy="2031325"/>
          </a:xfrm>
          <a:prstGeom prst="rect">
            <a:avLst/>
          </a:prstGeom>
          <a:noFill/>
        </p:spPr>
        <p:txBody>
          <a:bodyPr wrap="square" rtlCol="0" anchor="b">
            <a:spAutoFit/>
          </a:bodyPr>
          <a:lstStyle/>
          <a:p>
            <a:r>
              <a:rPr lang="en-US" sz="2100" b="1" spc="113" dirty="0">
                <a:ln w="0">
                  <a:solidFill>
                    <a:srgbClr val="19468D"/>
                  </a:solidFill>
                </a:ln>
                <a:solidFill>
                  <a:srgbClr val="19468D"/>
                </a:solidFill>
                <a:latin typeface="+mj-lt"/>
                <a:cs typeface="Calibri" panose="020F0502020204030204" pitchFamily="34" charset="0"/>
              </a:rPr>
              <a:t>Changing Demographics of Aging with Disability: Implications for Advancing Knowledge and Improving Research, Policy, and Practice</a:t>
            </a:r>
          </a:p>
        </p:txBody>
      </p:sp>
      <p:sp>
        <p:nvSpPr>
          <p:cNvPr id="18" name="TextBox 17">
            <a:extLst>
              <a:ext uri="{FF2B5EF4-FFF2-40B4-BE49-F238E27FC236}">
                <a16:creationId xmlns:a16="http://schemas.microsoft.com/office/drawing/2014/main" id="{166A73BC-F420-694D-B4ED-8EB1F9626CC5}"/>
              </a:ext>
            </a:extLst>
          </p:cNvPr>
          <p:cNvSpPr txBox="1"/>
          <p:nvPr/>
        </p:nvSpPr>
        <p:spPr>
          <a:xfrm>
            <a:off x="5551736" y="4020741"/>
            <a:ext cx="2982664" cy="1846659"/>
          </a:xfrm>
          <a:prstGeom prst="rect">
            <a:avLst/>
          </a:prstGeom>
          <a:noFill/>
        </p:spPr>
        <p:txBody>
          <a:bodyPr wrap="square" rtlCol="0">
            <a:spAutoFit/>
          </a:bodyPr>
          <a:lstStyle/>
          <a:p>
            <a:pPr algn="ctr"/>
            <a:r>
              <a:rPr lang="en-US" sz="1600" dirty="0">
                <a:solidFill>
                  <a:srgbClr val="19468D"/>
                </a:solidFill>
                <a:latin typeface="Calibri" panose="020F0502020204030204" pitchFamily="34" charset="0"/>
                <a:cs typeface="Calibri" panose="020F0502020204030204" pitchFamily="34" charset="0"/>
              </a:rPr>
              <a:t>Margaret L. Campbell, PhD, </a:t>
            </a:r>
          </a:p>
          <a:p>
            <a:pPr algn="ctr"/>
            <a:r>
              <a:rPr lang="en-US" sz="1600" dirty="0">
                <a:solidFill>
                  <a:srgbClr val="19468D"/>
                </a:solidFill>
                <a:latin typeface="Calibri" panose="020F0502020204030204" pitchFamily="34" charset="0"/>
                <a:cs typeface="Calibri" panose="020F0502020204030204" pitchFamily="34" charset="0"/>
              </a:rPr>
              <a:t>Campbell &amp; Associates Consulting</a:t>
            </a:r>
          </a:p>
          <a:p>
            <a:pPr algn="ctr"/>
            <a:endParaRPr lang="en-US" sz="1200" dirty="0">
              <a:solidFill>
                <a:srgbClr val="19468D"/>
              </a:solidFill>
              <a:latin typeface="Calibri" panose="020F0502020204030204" pitchFamily="34" charset="0"/>
              <a:cs typeface="Calibri" panose="020F0502020204030204" pitchFamily="34" charset="0"/>
            </a:endParaRPr>
          </a:p>
          <a:p>
            <a:pPr algn="ctr"/>
            <a:r>
              <a:rPr lang="en-US" sz="1400" dirty="0">
                <a:solidFill>
                  <a:srgbClr val="19468D"/>
                </a:solidFill>
                <a:latin typeface="Calibri" panose="020F0502020204030204" pitchFamily="34" charset="0"/>
                <a:cs typeface="Calibri" panose="020F0502020204030204" pitchFamily="34" charset="0"/>
              </a:rPr>
              <a:t>Presented as part of Symposium </a:t>
            </a:r>
          </a:p>
          <a:p>
            <a:pPr algn="ctr"/>
            <a:r>
              <a:rPr lang="en-US" sz="1400" dirty="0">
                <a:solidFill>
                  <a:srgbClr val="19468D"/>
                </a:solidFill>
                <a:latin typeface="Calibri" panose="020F0502020204030204" pitchFamily="34" charset="0"/>
                <a:cs typeface="Calibri" panose="020F0502020204030204" pitchFamily="34" charset="0"/>
              </a:rPr>
              <a:t>“Why Aging with Disability Matters to Gerontology  Research, Policy and Practice” </a:t>
            </a:r>
          </a:p>
          <a:p>
            <a:pPr algn="ctr"/>
            <a:r>
              <a:rPr lang="en-US" sz="1400" dirty="0">
                <a:solidFill>
                  <a:srgbClr val="19468D"/>
                </a:solidFill>
                <a:latin typeface="Calibri" panose="020F0502020204030204" pitchFamily="34" charset="0"/>
                <a:cs typeface="Calibri" panose="020F0502020204030204" pitchFamily="34" charset="0"/>
              </a:rPr>
              <a:t>November 5, 2020</a:t>
            </a:r>
          </a:p>
        </p:txBody>
      </p:sp>
      <p:pic>
        <p:nvPicPr>
          <p:cNvPr id="21" name="Picture 20">
            <a:extLst>
              <a:ext uri="{FF2B5EF4-FFF2-40B4-BE49-F238E27FC236}">
                <a16:creationId xmlns:a16="http://schemas.microsoft.com/office/drawing/2014/main" id="{CC3D8099-81AA-1541-992F-44907E66D80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0595" y="1378505"/>
            <a:ext cx="1549909" cy="283412"/>
          </a:xfrm>
          <a:prstGeom prst="rect">
            <a:avLst/>
          </a:prstGeom>
        </p:spPr>
      </p:pic>
      <p:pic>
        <p:nvPicPr>
          <p:cNvPr id="12" name="Picture 11" descr="gsa1012-00_Logo_Release_Horizontal_FullColor.png"/>
          <p:cNvPicPr>
            <a:picLocks noChangeAspect="1"/>
          </p:cNvPicPr>
          <p:nvPr/>
        </p:nvPicPr>
        <p:blipFill>
          <a:blip r:embed="rId4"/>
          <a:stretch>
            <a:fillRect/>
          </a:stretch>
        </p:blipFill>
        <p:spPr>
          <a:xfrm>
            <a:off x="422092" y="1752600"/>
            <a:ext cx="4548692" cy="1305380"/>
          </a:xfrm>
          <a:prstGeom prst="rect">
            <a:avLst/>
          </a:prstGeom>
        </p:spPr>
      </p:pic>
      <p:sp>
        <p:nvSpPr>
          <p:cNvPr id="9" name="TextBox 8"/>
          <p:cNvSpPr txBox="1"/>
          <p:nvPr/>
        </p:nvSpPr>
        <p:spPr>
          <a:xfrm>
            <a:off x="7170047" y="5501318"/>
            <a:ext cx="1446077" cy="253916"/>
          </a:xfrm>
          <a:prstGeom prst="rect">
            <a:avLst/>
          </a:prstGeom>
          <a:noFill/>
        </p:spPr>
        <p:txBody>
          <a:bodyPr wrap="square" rtlCol="0">
            <a:spAutoFit/>
          </a:bodyPr>
          <a:lstStyle/>
          <a:p>
            <a:pPr algn="r"/>
            <a:r>
              <a:rPr lang="en-US" sz="1050" b="1" dirty="0">
                <a:solidFill>
                  <a:schemeClr val="accent1"/>
                </a:solidFill>
                <a:latin typeface="Calibri" panose="020F0502020204030204" pitchFamily="34" charset="0"/>
                <a:ea typeface="Montserrat Light" charset="0"/>
                <a:cs typeface="Calibri" panose="020F0502020204030204" pitchFamily="34" charset="0"/>
              </a:rPr>
              <a:t>#GSA2020</a:t>
            </a:r>
            <a:endParaRPr lang="en-US" sz="1050" b="1" dirty="0">
              <a:solidFill>
                <a:schemeClr val="accent1"/>
              </a:solidFill>
            </a:endParaRPr>
          </a:p>
        </p:txBody>
      </p:sp>
      <p:sp>
        <p:nvSpPr>
          <p:cNvPr id="10" name="Rectangle 9"/>
          <p:cNvSpPr/>
          <p:nvPr/>
        </p:nvSpPr>
        <p:spPr>
          <a:xfrm>
            <a:off x="1959832" y="4171503"/>
            <a:ext cx="1935723" cy="332848"/>
          </a:xfrm>
          <a:prstGeom prst="rect">
            <a:avLst/>
          </a:prstGeom>
        </p:spPr>
        <p:txBody>
          <a:bodyPr wrap="none">
            <a:spAutoFit/>
          </a:bodyPr>
          <a:lstStyle/>
          <a:p>
            <a:pPr>
              <a:lnSpc>
                <a:spcPct val="125000"/>
              </a:lnSpc>
            </a:pPr>
            <a:r>
              <a:rPr lang="en-US" sz="1350" b="1" spc="113" dirty="0">
                <a:solidFill>
                  <a:srgbClr val="0039A6"/>
                </a:solidFill>
                <a:latin typeface="Corbel" panose="020B0503020204020204" pitchFamily="34" charset="0"/>
              </a:rPr>
              <a:t>November 4-7, 2020</a:t>
            </a:r>
            <a:endParaRPr lang="en-US" sz="1350" spc="113" dirty="0">
              <a:solidFill>
                <a:srgbClr val="0039A6"/>
              </a:solidFill>
              <a:latin typeface="Corbel" panose="020B0503020204020204" pitchFamily="34" charset="0"/>
            </a:endParaRPr>
          </a:p>
        </p:txBody>
      </p:sp>
    </p:spTree>
    <p:extLst>
      <p:ext uri="{BB962C8B-B14F-4D97-AF65-F5344CB8AC3E}">
        <p14:creationId xmlns:p14="http://schemas.microsoft.com/office/powerpoint/2010/main" val="1380691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0557"/>
            <a:ext cx="8686800" cy="765843"/>
          </a:xfrm>
        </p:spPr>
        <p:txBody>
          <a:bodyPr>
            <a:noAutofit/>
          </a:bodyPr>
          <a:lstStyle/>
          <a:p>
            <a:pPr algn="ctr">
              <a:lnSpc>
                <a:spcPct val="85000"/>
              </a:lnSpc>
            </a:pPr>
            <a:r>
              <a:rPr lang="en-US" sz="3200" b="1" spc="200" dirty="0">
                <a:cs typeface="Calibri" panose="020F0502020204030204" pitchFamily="34" charset="0"/>
              </a:rPr>
              <a:t>Opportunities for Addressing Gaps in Gerontology Research Models &amp; Data</a:t>
            </a:r>
            <a:endParaRPr lang="en-US" sz="3200" b="1" dirty="0">
              <a:latin typeface="Times New Roman"/>
              <a:cs typeface="Times New Roman"/>
            </a:endParaRPr>
          </a:p>
        </p:txBody>
      </p:sp>
      <p:sp>
        <p:nvSpPr>
          <p:cNvPr id="3" name="Content Placeholder 2"/>
          <p:cNvSpPr>
            <a:spLocks noGrp="1"/>
          </p:cNvSpPr>
          <p:nvPr>
            <p:ph idx="1"/>
          </p:nvPr>
        </p:nvSpPr>
        <p:spPr>
          <a:xfrm>
            <a:off x="381000" y="1828800"/>
            <a:ext cx="8458200" cy="4343400"/>
          </a:xfrm>
        </p:spPr>
        <p:txBody>
          <a:bodyPr>
            <a:normAutofit/>
          </a:bodyPr>
          <a:lstStyle/>
          <a:p>
            <a:pPr marL="400050"/>
            <a:r>
              <a:rPr lang="en-US" sz="2400" b="1" i="1" dirty="0">
                <a:solidFill>
                  <a:srgbClr val="00529B"/>
                </a:solidFill>
                <a:cs typeface="Times New Roman"/>
              </a:rPr>
              <a:t>Existing Gaps (contd.): </a:t>
            </a:r>
          </a:p>
          <a:p>
            <a:pPr marL="857250" lvl="1" indent="-342900">
              <a:spcBef>
                <a:spcPts val="1000"/>
              </a:spcBef>
              <a:buFont typeface="Wingdings" pitchFamily="2" charset="2"/>
              <a:buChar char="Ø"/>
            </a:pPr>
            <a:r>
              <a:rPr lang="en-US" sz="2000" b="1" dirty="0">
                <a:cs typeface="Times New Roman"/>
              </a:rPr>
              <a:t>Missing Standardized Measure of Disability</a:t>
            </a:r>
            <a:r>
              <a:rPr lang="en-US" sz="2000" b="1" dirty="0">
                <a:solidFill>
                  <a:srgbClr val="686868"/>
                </a:solidFill>
                <a:cs typeface="Times New Roman"/>
              </a:rPr>
              <a:t>: </a:t>
            </a:r>
            <a:r>
              <a:rPr lang="en-US" sz="2000" dirty="0">
                <a:solidFill>
                  <a:srgbClr val="686868"/>
                </a:solidFill>
                <a:cs typeface="Times New Roman"/>
              </a:rPr>
              <a:t> </a:t>
            </a:r>
            <a:r>
              <a:rPr lang="en-US" sz="2000" dirty="0">
                <a:cs typeface="Times New Roman"/>
              </a:rPr>
              <a:t>With the exception of NHATS, aging databases do not include the standardized 6-item measure of disability, developed in accordance with the </a:t>
            </a:r>
            <a:r>
              <a:rPr lang="en-US" sz="2000" dirty="0"/>
              <a:t>2010 Affordable Care Act, to establish data collection standards for race, ethnicity, sex, primary language, and disability status and to eliminate health disparities.</a:t>
            </a:r>
            <a:r>
              <a:rPr lang="en-US" sz="2000" dirty="0">
                <a:cs typeface="Times New Roman"/>
              </a:rPr>
              <a:t> This measure is based on difficulty in hearing, vision, cognition, ambulation, self-care, and independent living</a:t>
            </a:r>
            <a:r>
              <a:rPr lang="en-US" sz="2000" baseline="30000" dirty="0">
                <a:cs typeface="Times New Roman"/>
              </a:rPr>
              <a:t>.(20) </a:t>
            </a:r>
          </a:p>
          <a:p>
            <a:pPr marL="857250" lvl="1" indent="-342900">
              <a:spcBef>
                <a:spcPts val="1000"/>
              </a:spcBef>
              <a:buFont typeface="Wingdings" pitchFamily="2" charset="2"/>
              <a:buChar char="Ø"/>
            </a:pPr>
            <a:r>
              <a:rPr lang="en-US" sz="2000" b="1" dirty="0"/>
              <a:t>Lack of Measures of Temporal Structure of Disability</a:t>
            </a:r>
            <a:r>
              <a:rPr lang="en-US" sz="2000" dirty="0">
                <a:solidFill>
                  <a:srgbClr val="686868"/>
                </a:solidFill>
              </a:rPr>
              <a:t>: </a:t>
            </a:r>
            <a:r>
              <a:rPr lang="en-US" sz="2000" dirty="0"/>
              <a:t>Moreover, most data sources utilized in </a:t>
            </a:r>
            <a:r>
              <a:rPr lang="en-US" sz="2000" u="sng" dirty="0"/>
              <a:t>both</a:t>
            </a:r>
            <a:r>
              <a:rPr lang="en-US" sz="2000" dirty="0"/>
              <a:t> gerontology and rehabilitation to study health and function do </a:t>
            </a:r>
            <a:r>
              <a:rPr lang="en-US" sz="2000" u="sng" dirty="0"/>
              <a:t>not</a:t>
            </a:r>
            <a:r>
              <a:rPr lang="en-US" sz="2000" dirty="0"/>
              <a:t> contain measures of ‘</a:t>
            </a:r>
            <a:r>
              <a:rPr lang="en-US" sz="2000" dirty="0">
                <a:cs typeface="Times New Roman"/>
              </a:rPr>
              <a:t>age of onset’ and/or ‘long-term duration’ of disability or impairment. </a:t>
            </a:r>
            <a:r>
              <a:rPr lang="en-US" sz="2000" baseline="30000" dirty="0">
                <a:cs typeface="Times New Roman"/>
              </a:rPr>
              <a:t>(15)(16)</a:t>
            </a:r>
          </a:p>
          <a:p>
            <a:pPr marL="514350" lvl="1" indent="0">
              <a:spcBef>
                <a:spcPts val="1000"/>
              </a:spcBef>
              <a:buNone/>
            </a:pPr>
            <a:endParaRPr lang="en-US" sz="1800" dirty="0">
              <a:solidFill>
                <a:srgbClr val="686868"/>
              </a:solidFill>
              <a:cs typeface="Times New Roman"/>
            </a:endParaRPr>
          </a:p>
          <a:p>
            <a:pPr marL="514350" lvl="1" indent="0">
              <a:buNone/>
            </a:pPr>
            <a:endParaRPr lang="en-US" sz="1800" dirty="0">
              <a:solidFill>
                <a:srgbClr val="686868"/>
              </a:solidFill>
            </a:endParaRPr>
          </a:p>
          <a:p>
            <a:pPr marL="514350" lvl="1" indent="0">
              <a:spcBef>
                <a:spcPts val="1000"/>
              </a:spcBef>
              <a:buNone/>
            </a:pPr>
            <a:endParaRPr lang="en-US" sz="2000" dirty="0">
              <a:solidFill>
                <a:srgbClr val="686868"/>
              </a:solidFill>
            </a:endParaRPr>
          </a:p>
          <a:p>
            <a:pPr marL="457200" lvl="1" indent="0">
              <a:buNone/>
            </a:pPr>
            <a:endParaRPr lang="en-US" sz="2200" dirty="0">
              <a:cs typeface="Times New Roman"/>
            </a:endParaRPr>
          </a:p>
          <a:p>
            <a:pPr lvl="1">
              <a:buFont typeface="Wingdings" pitchFamily="2" charset="2"/>
              <a:buChar char="Ø"/>
            </a:pPr>
            <a:endParaRPr lang="en-US" dirty="0"/>
          </a:p>
          <a:p>
            <a:pPr lvl="1">
              <a:buFont typeface="Wingdings" pitchFamily="2" charset="2"/>
              <a:buChar char="Ø"/>
            </a:pPr>
            <a:endParaRPr lang="en-US" sz="1800" dirty="0">
              <a:solidFill>
                <a:srgbClr val="686868"/>
              </a:solidFill>
              <a:cs typeface="Times New Roman"/>
            </a:endParaRPr>
          </a:p>
          <a:p>
            <a:pPr marL="457200">
              <a:buFont typeface="Arial" panose="020B0604020202020204" pitchFamily="34" charset="0"/>
              <a:buChar char="•"/>
            </a:pPr>
            <a:endParaRPr lang="en-US" sz="2100" b="1" i="1" dirty="0">
              <a:solidFill>
                <a:srgbClr val="00529B"/>
              </a:solidFill>
              <a:latin typeface="Times New Roman"/>
              <a:cs typeface="Times New Roman"/>
            </a:endParaRPr>
          </a:p>
        </p:txBody>
      </p:sp>
      <p:sp>
        <p:nvSpPr>
          <p:cNvPr id="4" name="TextBox 3"/>
          <p:cNvSpPr txBox="1"/>
          <p:nvPr/>
        </p:nvSpPr>
        <p:spPr>
          <a:xfrm>
            <a:off x="457200" y="6311900"/>
            <a:ext cx="8077200" cy="307777"/>
          </a:xfrm>
          <a:prstGeom prst="rect">
            <a:avLst/>
          </a:prstGeom>
          <a:noFill/>
        </p:spPr>
        <p:txBody>
          <a:bodyPr wrap="square" rtlCol="0">
            <a:spAutoFit/>
          </a:bodyPr>
          <a:lstStyle/>
          <a:p>
            <a:pPr algn="ctr"/>
            <a:r>
              <a:rPr lang="en-US" sz="1400" b="1" i="1" dirty="0">
                <a:solidFill>
                  <a:srgbClr val="09108F"/>
                </a:solidFill>
                <a:latin typeface="Wingdings"/>
                <a:ea typeface="Wingdings"/>
                <a:cs typeface="Wingdings"/>
                <a:sym typeface="Wingdings"/>
              </a:rPr>
              <a:t></a:t>
            </a:r>
            <a:r>
              <a:rPr lang="en-US" sz="1400" b="1" i="1" dirty="0">
                <a:solidFill>
                  <a:srgbClr val="09108F"/>
                </a:solidFill>
              </a:rPr>
              <a:t>Campbell &amp; Associates Consulting </a:t>
            </a:r>
            <a:r>
              <a:rPr lang="mr-IN" sz="1400" b="1" i="1" dirty="0">
                <a:solidFill>
                  <a:srgbClr val="09108F"/>
                </a:solidFill>
              </a:rPr>
              <a:t>–</a:t>
            </a:r>
            <a:r>
              <a:rPr lang="en-US" sz="1400" b="1" i="1" dirty="0">
                <a:solidFill>
                  <a:srgbClr val="09108F"/>
                </a:solidFill>
              </a:rPr>
              <a:t>  Bridging Aging and Disability Research and Policy </a:t>
            </a:r>
          </a:p>
        </p:txBody>
      </p:sp>
    </p:spTree>
    <p:extLst>
      <p:ext uri="{BB962C8B-B14F-4D97-AF65-F5344CB8AC3E}">
        <p14:creationId xmlns:p14="http://schemas.microsoft.com/office/powerpoint/2010/main" val="27191132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686800" cy="765843"/>
          </a:xfrm>
        </p:spPr>
        <p:txBody>
          <a:bodyPr>
            <a:noAutofit/>
          </a:bodyPr>
          <a:lstStyle/>
          <a:p>
            <a:pPr algn="ctr">
              <a:lnSpc>
                <a:spcPct val="85000"/>
              </a:lnSpc>
            </a:pPr>
            <a:r>
              <a:rPr lang="en-US" sz="3200" b="1" spc="200" dirty="0">
                <a:cs typeface="Calibri" panose="020F0502020204030204" pitchFamily="34" charset="0"/>
              </a:rPr>
              <a:t>Opportunities for Addressing Gaps in Gerontology Research Funding</a:t>
            </a:r>
            <a:endParaRPr lang="en-US" sz="3200" b="1" dirty="0">
              <a:latin typeface="Times New Roman"/>
              <a:cs typeface="Times New Roman"/>
            </a:endParaRPr>
          </a:p>
        </p:txBody>
      </p:sp>
      <p:sp>
        <p:nvSpPr>
          <p:cNvPr id="3" name="Content Placeholder 2"/>
          <p:cNvSpPr>
            <a:spLocks noGrp="1"/>
          </p:cNvSpPr>
          <p:nvPr>
            <p:ph idx="1"/>
          </p:nvPr>
        </p:nvSpPr>
        <p:spPr>
          <a:xfrm>
            <a:off x="381000" y="1752600"/>
            <a:ext cx="8458200" cy="4572000"/>
          </a:xfrm>
        </p:spPr>
        <p:txBody>
          <a:bodyPr>
            <a:normAutofit lnSpcReduction="10000"/>
          </a:bodyPr>
          <a:lstStyle/>
          <a:p>
            <a:pPr marL="400050"/>
            <a:r>
              <a:rPr lang="en-US" sz="2400" b="1" i="1" dirty="0">
                <a:solidFill>
                  <a:srgbClr val="00529B"/>
                </a:solidFill>
                <a:cs typeface="Times New Roman"/>
              </a:rPr>
              <a:t>Existing Gaps:  </a:t>
            </a:r>
          </a:p>
          <a:p>
            <a:pPr marL="971550" lvl="1" indent="-457200">
              <a:buFont typeface="Wingdings" pitchFamily="2" charset="2"/>
              <a:buChar char="Ø"/>
            </a:pPr>
            <a:r>
              <a:rPr lang="en-US" sz="1900" b="1" dirty="0">
                <a:cs typeface="Times New Roman"/>
              </a:rPr>
              <a:t>Lack of Broad Federal Involvement</a:t>
            </a:r>
            <a:r>
              <a:rPr lang="en-US" sz="1900" dirty="0">
                <a:solidFill>
                  <a:srgbClr val="686868"/>
                </a:solidFill>
                <a:cs typeface="Times New Roman"/>
              </a:rPr>
              <a:t>: </a:t>
            </a:r>
            <a:r>
              <a:rPr lang="en-US" sz="1900" dirty="0">
                <a:cs typeface="Times New Roman"/>
              </a:rPr>
              <a:t>Currently, the National Institute on Disability, Independent Living and Rehabilitation Research (NIDILR) is the only federal research agency with a dedicated funding stream supporting ‘aging with disability’ research. Over the past 35 years, this sustained investment has resulted in impressive accomplishments including: identification of ‘aging </a:t>
            </a:r>
            <a:r>
              <a:rPr lang="en-US" sz="1900" i="1" dirty="0">
                <a:cs typeface="Times New Roman"/>
              </a:rPr>
              <a:t>with</a:t>
            </a:r>
            <a:r>
              <a:rPr lang="en-US" sz="1900" dirty="0">
                <a:cs typeface="Times New Roman"/>
              </a:rPr>
              <a:t> disability’ as an emerging demographic category and field of study; development of scales to measure “secondary [health] conditions;” formulation and preliminary testing of the “accelerated aging” hypothesis; and hundreds of promising small-scale pilot interventions studies.  </a:t>
            </a:r>
          </a:p>
          <a:p>
            <a:pPr marL="971550" lvl="1" indent="-457200">
              <a:buFont typeface="Wingdings" pitchFamily="2" charset="2"/>
              <a:buChar char="Ø"/>
            </a:pPr>
            <a:r>
              <a:rPr lang="en-US" sz="1900" b="1" dirty="0">
                <a:cs typeface="Times New Roman"/>
              </a:rPr>
              <a:t>Limited Budget</a:t>
            </a:r>
            <a:r>
              <a:rPr lang="en-US" sz="1900" dirty="0">
                <a:solidFill>
                  <a:srgbClr val="686868"/>
                </a:solidFill>
                <a:cs typeface="Times New Roman"/>
              </a:rPr>
              <a:t>: </a:t>
            </a:r>
            <a:r>
              <a:rPr lang="en-US" sz="1900" dirty="0">
                <a:cs typeface="Times New Roman"/>
              </a:rPr>
              <a:t>But with a small budget of just over $100 million, NIDILRR does not have the resources to single-handedly build the robust infrastructure and funding stream necessary to address the board scope of pressing issues related to AwD.  </a:t>
            </a:r>
          </a:p>
          <a:p>
            <a:pPr marL="514350" lvl="1" indent="0">
              <a:spcBef>
                <a:spcPts val="1000"/>
              </a:spcBef>
              <a:buNone/>
            </a:pPr>
            <a:endParaRPr lang="en-US" sz="1800" dirty="0">
              <a:solidFill>
                <a:srgbClr val="686868"/>
              </a:solidFill>
              <a:cs typeface="Times New Roman"/>
            </a:endParaRPr>
          </a:p>
          <a:p>
            <a:pPr marL="514350" lvl="1" indent="0">
              <a:buNone/>
            </a:pPr>
            <a:endParaRPr lang="en-US" sz="1800" dirty="0">
              <a:solidFill>
                <a:srgbClr val="686868"/>
              </a:solidFill>
            </a:endParaRPr>
          </a:p>
          <a:p>
            <a:pPr marL="514350" lvl="1" indent="0">
              <a:spcBef>
                <a:spcPts val="1000"/>
              </a:spcBef>
              <a:buNone/>
            </a:pPr>
            <a:endParaRPr lang="en-US" sz="2000" dirty="0">
              <a:solidFill>
                <a:srgbClr val="686868"/>
              </a:solidFill>
            </a:endParaRPr>
          </a:p>
          <a:p>
            <a:pPr marL="457200" lvl="1" indent="0">
              <a:buNone/>
            </a:pPr>
            <a:endParaRPr lang="en-US" sz="2200" dirty="0">
              <a:cs typeface="Times New Roman"/>
            </a:endParaRPr>
          </a:p>
          <a:p>
            <a:pPr lvl="1">
              <a:buFont typeface="Wingdings" pitchFamily="2" charset="2"/>
              <a:buChar char="Ø"/>
            </a:pPr>
            <a:endParaRPr lang="en-US" dirty="0"/>
          </a:p>
          <a:p>
            <a:pPr lvl="1">
              <a:buFont typeface="Wingdings" pitchFamily="2" charset="2"/>
              <a:buChar char="Ø"/>
            </a:pPr>
            <a:endParaRPr lang="en-US" sz="1800" dirty="0">
              <a:solidFill>
                <a:srgbClr val="686868"/>
              </a:solidFill>
              <a:cs typeface="Times New Roman"/>
            </a:endParaRPr>
          </a:p>
          <a:p>
            <a:pPr marL="114300" indent="0">
              <a:buNone/>
            </a:pPr>
            <a:endParaRPr lang="en-US" sz="2100" b="1" i="1" dirty="0">
              <a:solidFill>
                <a:srgbClr val="00529B"/>
              </a:solidFill>
              <a:latin typeface="Times New Roman"/>
              <a:cs typeface="Times New Roman"/>
            </a:endParaRPr>
          </a:p>
        </p:txBody>
      </p:sp>
      <p:sp>
        <p:nvSpPr>
          <p:cNvPr id="4" name="TextBox 3"/>
          <p:cNvSpPr txBox="1"/>
          <p:nvPr/>
        </p:nvSpPr>
        <p:spPr>
          <a:xfrm>
            <a:off x="457200" y="6311900"/>
            <a:ext cx="8077200" cy="307777"/>
          </a:xfrm>
          <a:prstGeom prst="rect">
            <a:avLst/>
          </a:prstGeom>
          <a:noFill/>
        </p:spPr>
        <p:txBody>
          <a:bodyPr wrap="square" rtlCol="0">
            <a:spAutoFit/>
          </a:bodyPr>
          <a:lstStyle/>
          <a:p>
            <a:pPr algn="ctr"/>
            <a:r>
              <a:rPr lang="en-US" sz="1400" b="1" i="1" dirty="0">
                <a:solidFill>
                  <a:srgbClr val="09108F"/>
                </a:solidFill>
                <a:latin typeface="Wingdings"/>
                <a:ea typeface="Wingdings"/>
                <a:cs typeface="Wingdings"/>
                <a:sym typeface="Wingdings"/>
              </a:rPr>
              <a:t></a:t>
            </a:r>
            <a:r>
              <a:rPr lang="en-US" sz="1400" b="1" i="1" dirty="0">
                <a:solidFill>
                  <a:srgbClr val="09108F"/>
                </a:solidFill>
              </a:rPr>
              <a:t>Campbell &amp; Associates Consulting </a:t>
            </a:r>
            <a:r>
              <a:rPr lang="mr-IN" sz="1400" b="1" i="1" dirty="0">
                <a:solidFill>
                  <a:srgbClr val="09108F"/>
                </a:solidFill>
              </a:rPr>
              <a:t>–</a:t>
            </a:r>
            <a:r>
              <a:rPr lang="en-US" sz="1400" b="1" i="1" dirty="0">
                <a:solidFill>
                  <a:srgbClr val="09108F"/>
                </a:solidFill>
              </a:rPr>
              <a:t>  Bridging Aging and Disability Research and Policy </a:t>
            </a:r>
          </a:p>
        </p:txBody>
      </p:sp>
    </p:spTree>
    <p:extLst>
      <p:ext uri="{BB962C8B-B14F-4D97-AF65-F5344CB8AC3E}">
        <p14:creationId xmlns:p14="http://schemas.microsoft.com/office/powerpoint/2010/main" val="41670600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4357"/>
            <a:ext cx="8686800" cy="765843"/>
          </a:xfrm>
        </p:spPr>
        <p:txBody>
          <a:bodyPr>
            <a:noAutofit/>
          </a:bodyPr>
          <a:lstStyle/>
          <a:p>
            <a:pPr algn="ctr">
              <a:lnSpc>
                <a:spcPct val="85000"/>
              </a:lnSpc>
            </a:pPr>
            <a:r>
              <a:rPr lang="en-US" sz="3200" b="1" spc="200" dirty="0">
                <a:cs typeface="Calibri" panose="020F0502020204030204" pitchFamily="34" charset="0"/>
              </a:rPr>
              <a:t>Implications of Gaps in Gerontological Research for Advancing Knowledge of AwD</a:t>
            </a:r>
            <a:endParaRPr lang="en-US" sz="2800" b="1" dirty="0">
              <a:latin typeface="Times New Roman"/>
              <a:cs typeface="Times New Roman"/>
            </a:endParaRPr>
          </a:p>
        </p:txBody>
      </p:sp>
      <p:sp>
        <p:nvSpPr>
          <p:cNvPr id="3" name="Content Placeholder 2"/>
          <p:cNvSpPr>
            <a:spLocks noGrp="1"/>
          </p:cNvSpPr>
          <p:nvPr>
            <p:ph idx="1"/>
          </p:nvPr>
        </p:nvSpPr>
        <p:spPr>
          <a:xfrm>
            <a:off x="457200" y="1752600"/>
            <a:ext cx="8382000" cy="4495800"/>
          </a:xfrm>
        </p:spPr>
        <p:txBody>
          <a:bodyPr>
            <a:normAutofit fontScale="92500" lnSpcReduction="10000"/>
          </a:bodyPr>
          <a:lstStyle/>
          <a:p>
            <a:pPr marL="571500" indent="-457200">
              <a:lnSpc>
                <a:spcPct val="95000"/>
              </a:lnSpc>
              <a:spcBef>
                <a:spcPts val="400"/>
              </a:spcBef>
              <a:buFont typeface="Wingdings" pitchFamily="2" charset="2"/>
              <a:buChar char="Ø"/>
            </a:pPr>
            <a:r>
              <a:rPr lang="en-US" sz="2000" b="1" dirty="0">
                <a:cs typeface="Times New Roman"/>
              </a:rPr>
              <a:t>Taken together</a:t>
            </a:r>
            <a:r>
              <a:rPr lang="en-US" sz="2000" dirty="0">
                <a:cs typeface="Times New Roman"/>
              </a:rPr>
              <a:t>, the above research gaps contribute to the following limitations in knowledge and statistics: </a:t>
            </a:r>
          </a:p>
          <a:p>
            <a:pPr marL="971550" lvl="1" indent="-457200">
              <a:spcBef>
                <a:spcPts val="600"/>
              </a:spcBef>
              <a:buFont typeface="Wingdings" pitchFamily="2" charset="2"/>
              <a:buChar char="Ø"/>
            </a:pPr>
            <a:r>
              <a:rPr lang="en-US" sz="1900" b="1" dirty="0">
                <a:solidFill>
                  <a:srgbClr val="00529B"/>
                </a:solidFill>
                <a:cs typeface="Times New Roman"/>
              </a:rPr>
              <a:t>Lack of national estimates </a:t>
            </a:r>
            <a:r>
              <a:rPr lang="en-US" sz="1900" dirty="0">
                <a:cs typeface="Times New Roman"/>
              </a:rPr>
              <a:t>of the total size of the ‘aging </a:t>
            </a:r>
            <a:r>
              <a:rPr lang="en-US" sz="1900" i="1" dirty="0">
                <a:cs typeface="Times New Roman"/>
              </a:rPr>
              <a:t>with</a:t>
            </a:r>
            <a:r>
              <a:rPr lang="en-US" sz="1900" dirty="0">
                <a:cs typeface="Times New Roman"/>
              </a:rPr>
              <a:t> disability’ population. </a:t>
            </a:r>
            <a:r>
              <a:rPr lang="en-US" sz="1900" baseline="30000" dirty="0">
                <a:cs typeface="Times New Roman"/>
              </a:rPr>
              <a:t>(1)(21)</a:t>
            </a:r>
          </a:p>
          <a:p>
            <a:pPr marL="971550" lvl="1" indent="-457200">
              <a:spcBef>
                <a:spcPts val="600"/>
              </a:spcBef>
              <a:buFont typeface="Wingdings" pitchFamily="2" charset="2"/>
              <a:buChar char="Ø"/>
            </a:pPr>
            <a:r>
              <a:rPr lang="en-US" sz="1900" b="1" dirty="0">
                <a:solidFill>
                  <a:srgbClr val="00529B"/>
                </a:solidFill>
                <a:cs typeface="Times New Roman"/>
              </a:rPr>
              <a:t>Lack of comparative data </a:t>
            </a:r>
            <a:r>
              <a:rPr lang="en-US" sz="1900" dirty="0">
                <a:cs typeface="Times New Roman"/>
              </a:rPr>
              <a:t>on disability types and rates across adult age cohorts making up the this emerging </a:t>
            </a:r>
            <a:r>
              <a:rPr lang="en-US" sz="1900" dirty="0" err="1">
                <a:cs typeface="Times New Roman"/>
              </a:rPr>
              <a:t>populaton</a:t>
            </a:r>
            <a:r>
              <a:rPr lang="en-US" sz="1900" dirty="0">
                <a:cs typeface="Times New Roman"/>
              </a:rPr>
              <a:t>;   </a:t>
            </a:r>
          </a:p>
          <a:p>
            <a:pPr marL="971550" lvl="1" indent="-457200">
              <a:spcBef>
                <a:spcPts val="600"/>
              </a:spcBef>
              <a:buFont typeface="Wingdings" pitchFamily="2" charset="2"/>
              <a:buChar char="Ø"/>
            </a:pPr>
            <a:r>
              <a:rPr lang="en-US" sz="1900" b="1" dirty="0">
                <a:solidFill>
                  <a:srgbClr val="00529B"/>
                </a:solidFill>
                <a:cs typeface="Times New Roman"/>
              </a:rPr>
              <a:t>Lack of national statistics </a:t>
            </a:r>
            <a:r>
              <a:rPr lang="en-US" sz="1900" dirty="0">
                <a:cs typeface="Times New Roman"/>
              </a:rPr>
              <a:t>on the prevalence of secondary and age-related chronic conditions experienced by the AwD population.</a:t>
            </a:r>
            <a:r>
              <a:rPr lang="en-US" sz="1900" baseline="30000" dirty="0">
                <a:cs typeface="Times New Roman"/>
              </a:rPr>
              <a:t>.(21) </a:t>
            </a:r>
          </a:p>
          <a:p>
            <a:pPr marL="971550" lvl="1" indent="-457200">
              <a:spcBef>
                <a:spcPts val="600"/>
              </a:spcBef>
              <a:buFont typeface="Wingdings" pitchFamily="2" charset="2"/>
              <a:buChar char="Ø"/>
            </a:pPr>
            <a:r>
              <a:rPr lang="en-US" sz="1900" b="1" dirty="0">
                <a:solidFill>
                  <a:srgbClr val="00529B"/>
                </a:solidFill>
                <a:cs typeface="Times New Roman"/>
              </a:rPr>
              <a:t>Lack of understanding of disablement</a:t>
            </a:r>
            <a:r>
              <a:rPr lang="en-US" sz="1900" dirty="0">
                <a:solidFill>
                  <a:srgbClr val="00529B"/>
                </a:solidFill>
                <a:cs typeface="Times New Roman"/>
              </a:rPr>
              <a:t> </a:t>
            </a:r>
            <a:r>
              <a:rPr lang="en-US" sz="1900" dirty="0">
                <a:cs typeface="Times New Roman"/>
              </a:rPr>
              <a:t>across the adult life span, particularly with regards to changes in health and function and needs for services and supports.</a:t>
            </a:r>
            <a:r>
              <a:rPr lang="en-US" sz="1900" baseline="30000" dirty="0">
                <a:cs typeface="Times New Roman"/>
              </a:rPr>
              <a:t>(3)(8)(15)</a:t>
            </a:r>
          </a:p>
          <a:p>
            <a:pPr marL="971550" lvl="1" indent="-457200">
              <a:spcBef>
                <a:spcPts val="600"/>
              </a:spcBef>
              <a:buFont typeface="Wingdings" pitchFamily="2" charset="2"/>
              <a:buChar char="Ø"/>
            </a:pPr>
            <a:r>
              <a:rPr lang="en-US" sz="1900" b="1" dirty="0">
                <a:solidFill>
                  <a:srgbClr val="00529B"/>
                </a:solidFill>
                <a:cs typeface="Times New Roman"/>
              </a:rPr>
              <a:t>Lack of federal funding and interagency coordination </a:t>
            </a:r>
            <a:r>
              <a:rPr lang="en-US" sz="1900" dirty="0">
                <a:cs typeface="Times New Roman"/>
              </a:rPr>
              <a:t>to develop the data sources and tools necessary to sponsor robust exploratory and intervention research on issues critical to growing population of middle-aged and older adults ‘aging </a:t>
            </a:r>
            <a:r>
              <a:rPr lang="en-US" sz="1900" i="1" dirty="0">
                <a:cs typeface="Times New Roman"/>
              </a:rPr>
              <a:t>with</a:t>
            </a:r>
            <a:r>
              <a:rPr lang="en-US" sz="1900" dirty="0">
                <a:cs typeface="Times New Roman"/>
              </a:rPr>
              <a:t> disability’. </a:t>
            </a:r>
          </a:p>
          <a:p>
            <a:pPr marL="514350" lvl="1" indent="0">
              <a:spcBef>
                <a:spcPts val="1000"/>
              </a:spcBef>
              <a:buNone/>
            </a:pPr>
            <a:endParaRPr lang="en-US" sz="2000" dirty="0">
              <a:solidFill>
                <a:srgbClr val="686868"/>
              </a:solidFill>
              <a:cs typeface="Times New Roman"/>
            </a:endParaRPr>
          </a:p>
          <a:p>
            <a:pPr marL="514350" lvl="1" indent="0">
              <a:lnSpc>
                <a:spcPct val="95000"/>
              </a:lnSpc>
              <a:spcBef>
                <a:spcPts val="1000"/>
              </a:spcBef>
              <a:buNone/>
            </a:pPr>
            <a:endParaRPr lang="en-US" sz="2000" dirty="0">
              <a:solidFill>
                <a:srgbClr val="686868"/>
              </a:solidFill>
              <a:cs typeface="Times New Roman"/>
            </a:endParaRPr>
          </a:p>
        </p:txBody>
      </p:sp>
      <p:sp>
        <p:nvSpPr>
          <p:cNvPr id="4" name="TextBox 3"/>
          <p:cNvSpPr txBox="1"/>
          <p:nvPr/>
        </p:nvSpPr>
        <p:spPr>
          <a:xfrm>
            <a:off x="457200" y="6311900"/>
            <a:ext cx="8077200" cy="307777"/>
          </a:xfrm>
          <a:prstGeom prst="rect">
            <a:avLst/>
          </a:prstGeom>
          <a:noFill/>
        </p:spPr>
        <p:txBody>
          <a:bodyPr wrap="square" rtlCol="0">
            <a:spAutoFit/>
          </a:bodyPr>
          <a:lstStyle/>
          <a:p>
            <a:pPr algn="ctr"/>
            <a:r>
              <a:rPr lang="en-US" sz="1400" b="1" i="1" dirty="0">
                <a:solidFill>
                  <a:srgbClr val="09108F"/>
                </a:solidFill>
                <a:latin typeface="Wingdings"/>
                <a:ea typeface="Wingdings"/>
                <a:cs typeface="Wingdings"/>
                <a:sym typeface="Wingdings"/>
              </a:rPr>
              <a:t></a:t>
            </a:r>
            <a:r>
              <a:rPr lang="en-US" sz="1400" b="1" i="1" dirty="0">
                <a:solidFill>
                  <a:srgbClr val="09108F"/>
                </a:solidFill>
              </a:rPr>
              <a:t>Campbell &amp; Associates Consulting </a:t>
            </a:r>
            <a:r>
              <a:rPr lang="mr-IN" sz="1400" b="1" i="1" dirty="0">
                <a:solidFill>
                  <a:srgbClr val="09108F"/>
                </a:solidFill>
              </a:rPr>
              <a:t>–</a:t>
            </a:r>
            <a:r>
              <a:rPr lang="en-US" sz="1400" b="1" i="1" dirty="0">
                <a:solidFill>
                  <a:srgbClr val="09108F"/>
                </a:solidFill>
              </a:rPr>
              <a:t>  Bridging Aging and Disability Research and Policy </a:t>
            </a:r>
          </a:p>
        </p:txBody>
      </p:sp>
    </p:spTree>
    <p:extLst>
      <p:ext uri="{BB962C8B-B14F-4D97-AF65-F5344CB8AC3E}">
        <p14:creationId xmlns:p14="http://schemas.microsoft.com/office/powerpoint/2010/main" val="1130595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4357"/>
            <a:ext cx="8686800" cy="765843"/>
          </a:xfrm>
        </p:spPr>
        <p:txBody>
          <a:bodyPr>
            <a:noAutofit/>
          </a:bodyPr>
          <a:lstStyle/>
          <a:p>
            <a:pPr algn="ctr">
              <a:lnSpc>
                <a:spcPct val="90000"/>
              </a:lnSpc>
            </a:pPr>
            <a:r>
              <a:rPr lang="en-US" sz="3200" b="1" spc="200" dirty="0">
                <a:cs typeface="Calibri" panose="020F0502020204030204" pitchFamily="34" charset="0"/>
              </a:rPr>
              <a:t>Implications for Strengthening Gerontological Research </a:t>
            </a:r>
            <a:endParaRPr lang="en-US" sz="2800" b="1" dirty="0">
              <a:latin typeface="Times New Roman"/>
              <a:cs typeface="Times New Roman"/>
            </a:endParaRPr>
          </a:p>
        </p:txBody>
      </p:sp>
      <p:sp>
        <p:nvSpPr>
          <p:cNvPr id="3" name="Content Placeholder 2"/>
          <p:cNvSpPr>
            <a:spLocks noGrp="1"/>
          </p:cNvSpPr>
          <p:nvPr>
            <p:ph idx="1"/>
          </p:nvPr>
        </p:nvSpPr>
        <p:spPr>
          <a:xfrm>
            <a:off x="457200" y="1752600"/>
            <a:ext cx="8382000" cy="4495800"/>
          </a:xfrm>
        </p:spPr>
        <p:txBody>
          <a:bodyPr>
            <a:normAutofit fontScale="92500" lnSpcReduction="10000"/>
          </a:bodyPr>
          <a:lstStyle/>
          <a:p>
            <a:pPr marL="457200">
              <a:lnSpc>
                <a:spcPct val="95000"/>
              </a:lnSpc>
              <a:spcBef>
                <a:spcPts val="1000"/>
              </a:spcBef>
            </a:pPr>
            <a:r>
              <a:rPr lang="en-US" sz="2400" dirty="0">
                <a:cs typeface="Times New Roman"/>
              </a:rPr>
              <a:t>Advancing knowledge about the growing intersection of ‘aging </a:t>
            </a:r>
            <a:r>
              <a:rPr lang="en-US" sz="2400" i="1" dirty="0">
                <a:cs typeface="Times New Roman"/>
              </a:rPr>
              <a:t>with </a:t>
            </a:r>
            <a:r>
              <a:rPr lang="en-US" sz="2400" dirty="0">
                <a:cs typeface="Times New Roman"/>
              </a:rPr>
              <a:t>disability’ and the associated health challenges of this population will require:   </a:t>
            </a:r>
          </a:p>
          <a:p>
            <a:pPr marL="971550" lvl="1" indent="-457200">
              <a:spcBef>
                <a:spcPts val="1000"/>
              </a:spcBef>
              <a:buFont typeface="Wingdings" pitchFamily="2" charset="2"/>
              <a:buChar char="Ø"/>
            </a:pPr>
            <a:r>
              <a:rPr lang="en-US" sz="2000" b="1" i="1" dirty="0">
                <a:solidFill>
                  <a:srgbClr val="00529B"/>
                </a:solidFill>
                <a:cs typeface="Times New Roman"/>
              </a:rPr>
              <a:t>Adoption</a:t>
            </a:r>
            <a:r>
              <a:rPr lang="en-US" sz="2000" i="1" dirty="0">
                <a:solidFill>
                  <a:srgbClr val="686868"/>
                </a:solidFill>
                <a:cs typeface="Times New Roman"/>
              </a:rPr>
              <a:t> </a:t>
            </a:r>
            <a:r>
              <a:rPr lang="en-US" sz="2000" dirty="0">
                <a:cs typeface="Times New Roman"/>
              </a:rPr>
              <a:t>a more more inclusive model of disablement which, like the ICF, defines disability in terms of the interaction between body function and structure and environmental, social and personal factors, </a:t>
            </a:r>
            <a:r>
              <a:rPr lang="en-US" sz="2000" u="sng" dirty="0">
                <a:cs typeface="Times New Roman"/>
              </a:rPr>
              <a:t>and</a:t>
            </a:r>
            <a:r>
              <a:rPr lang="en-US" sz="2000" dirty="0">
                <a:cs typeface="Times New Roman"/>
              </a:rPr>
              <a:t> accommodates a life course perspective on aging; </a:t>
            </a:r>
          </a:p>
          <a:p>
            <a:pPr marL="971550" lvl="1" indent="-457200">
              <a:spcBef>
                <a:spcPts val="1000"/>
              </a:spcBef>
              <a:buFont typeface="Wingdings" pitchFamily="2" charset="2"/>
              <a:buChar char="Ø"/>
            </a:pPr>
            <a:r>
              <a:rPr lang="en-US" sz="2000" b="1" i="1" dirty="0">
                <a:solidFill>
                  <a:srgbClr val="00529B"/>
                </a:solidFill>
                <a:cs typeface="Times New Roman"/>
              </a:rPr>
              <a:t>Targeted and coordinated federal partnerships </a:t>
            </a:r>
            <a:r>
              <a:rPr lang="en-US" sz="2000" dirty="0">
                <a:cs typeface="Times New Roman"/>
              </a:rPr>
              <a:t>to support expansion and improvement of key data sources; and</a:t>
            </a:r>
          </a:p>
          <a:p>
            <a:pPr marL="971550" lvl="1" indent="-457200">
              <a:spcBef>
                <a:spcPts val="1000"/>
              </a:spcBef>
              <a:buFont typeface="Wingdings" pitchFamily="2" charset="2"/>
              <a:buChar char="Ø"/>
            </a:pPr>
            <a:r>
              <a:rPr lang="en-US" sz="2000" b="1" i="1" dirty="0">
                <a:solidFill>
                  <a:srgbClr val="00529B"/>
                </a:solidFill>
                <a:cs typeface="Times New Roman"/>
              </a:rPr>
              <a:t>Creation of robust and dedicated federal funding streams and initiatives </a:t>
            </a:r>
            <a:r>
              <a:rPr lang="en-US" sz="2000" dirty="0">
                <a:cs typeface="Times New Roman"/>
              </a:rPr>
              <a:t>to stimulate increased interest and opportunities for conducting research on ‘aging </a:t>
            </a:r>
            <a:r>
              <a:rPr lang="en-US" sz="2000" i="1" dirty="0">
                <a:cs typeface="Times New Roman"/>
              </a:rPr>
              <a:t>with</a:t>
            </a:r>
            <a:r>
              <a:rPr lang="en-US" sz="2000" dirty="0">
                <a:cs typeface="Times New Roman"/>
              </a:rPr>
              <a:t> disability’ aimed at advancing knowledge of disablement across the adult life span and better informing policy and practice.  </a:t>
            </a:r>
          </a:p>
          <a:p>
            <a:pPr marL="114300" indent="0">
              <a:spcBef>
                <a:spcPts val="1000"/>
              </a:spcBef>
              <a:buNone/>
            </a:pPr>
            <a:r>
              <a:rPr lang="en-US" sz="2000" dirty="0">
                <a:solidFill>
                  <a:srgbClr val="686868"/>
                </a:solidFill>
                <a:cs typeface="Times New Roman"/>
              </a:rPr>
              <a:t> </a:t>
            </a:r>
            <a:endParaRPr lang="en-US" sz="2000" dirty="0">
              <a:solidFill>
                <a:srgbClr val="686868"/>
              </a:solidFill>
            </a:endParaRPr>
          </a:p>
        </p:txBody>
      </p:sp>
      <p:sp>
        <p:nvSpPr>
          <p:cNvPr id="4" name="TextBox 3"/>
          <p:cNvSpPr txBox="1"/>
          <p:nvPr/>
        </p:nvSpPr>
        <p:spPr>
          <a:xfrm>
            <a:off x="457200" y="6311899"/>
            <a:ext cx="8077200" cy="307778"/>
          </a:xfrm>
          <a:prstGeom prst="rect">
            <a:avLst/>
          </a:prstGeom>
          <a:noFill/>
        </p:spPr>
        <p:txBody>
          <a:bodyPr wrap="square" rtlCol="0">
            <a:spAutoFit/>
          </a:bodyPr>
          <a:lstStyle/>
          <a:p>
            <a:pPr algn="ctr"/>
            <a:r>
              <a:rPr lang="en-US" sz="1400" b="1" i="1" dirty="0">
                <a:solidFill>
                  <a:srgbClr val="09108F"/>
                </a:solidFill>
                <a:latin typeface="Wingdings"/>
                <a:ea typeface="Wingdings"/>
                <a:cs typeface="Wingdings"/>
                <a:sym typeface="Wingdings"/>
              </a:rPr>
              <a:t></a:t>
            </a:r>
            <a:r>
              <a:rPr lang="en-US" sz="1400" b="1" i="1" dirty="0">
                <a:solidFill>
                  <a:srgbClr val="09108F"/>
                </a:solidFill>
              </a:rPr>
              <a:t>Campbell &amp; Associates Consulting </a:t>
            </a:r>
            <a:r>
              <a:rPr lang="mr-IN" sz="1400" b="1" i="1" dirty="0">
                <a:solidFill>
                  <a:srgbClr val="09108F"/>
                </a:solidFill>
              </a:rPr>
              <a:t>–</a:t>
            </a:r>
            <a:r>
              <a:rPr lang="en-US" sz="1400" b="1" i="1" dirty="0">
                <a:solidFill>
                  <a:srgbClr val="09108F"/>
                </a:solidFill>
              </a:rPr>
              <a:t>  Bridging Aging and Disability Research and Policy </a:t>
            </a:r>
          </a:p>
        </p:txBody>
      </p:sp>
    </p:spTree>
    <p:extLst>
      <p:ext uri="{BB962C8B-B14F-4D97-AF65-F5344CB8AC3E}">
        <p14:creationId xmlns:p14="http://schemas.microsoft.com/office/powerpoint/2010/main" val="1569249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0557"/>
            <a:ext cx="8686800" cy="765843"/>
          </a:xfrm>
        </p:spPr>
        <p:txBody>
          <a:bodyPr>
            <a:noAutofit/>
          </a:bodyPr>
          <a:lstStyle/>
          <a:p>
            <a:pPr algn="ctr">
              <a:lnSpc>
                <a:spcPct val="90000"/>
              </a:lnSpc>
            </a:pPr>
            <a:r>
              <a:rPr lang="en-US" sz="3200" b="1" dirty="0">
                <a:cs typeface="Times New Roman"/>
              </a:rPr>
              <a:t>Opportunities for Addressing Gaps in </a:t>
            </a:r>
            <a:br>
              <a:rPr lang="en-US" sz="3200" b="1" dirty="0">
                <a:cs typeface="Times New Roman"/>
              </a:rPr>
            </a:br>
            <a:r>
              <a:rPr lang="en-US" sz="3200" b="1" dirty="0">
                <a:cs typeface="Times New Roman"/>
              </a:rPr>
              <a:t>Gerontology Practice for AwD</a:t>
            </a:r>
            <a:endParaRPr lang="en-US" sz="3200" b="1" dirty="0">
              <a:latin typeface="Times New Roman"/>
              <a:cs typeface="Times New Roman"/>
            </a:endParaRPr>
          </a:p>
        </p:txBody>
      </p:sp>
      <p:sp>
        <p:nvSpPr>
          <p:cNvPr id="3" name="Content Placeholder 2"/>
          <p:cNvSpPr>
            <a:spLocks noGrp="1"/>
          </p:cNvSpPr>
          <p:nvPr>
            <p:ph idx="1"/>
          </p:nvPr>
        </p:nvSpPr>
        <p:spPr>
          <a:xfrm>
            <a:off x="304800" y="1828800"/>
            <a:ext cx="8534400" cy="4495800"/>
          </a:xfrm>
        </p:spPr>
        <p:txBody>
          <a:bodyPr>
            <a:normAutofit fontScale="92500" lnSpcReduction="20000"/>
          </a:bodyPr>
          <a:lstStyle/>
          <a:p>
            <a:pPr marL="400050">
              <a:buFont typeface="Arial" panose="020B0604020202020204" pitchFamily="34" charset="0"/>
              <a:buChar char="•"/>
            </a:pPr>
            <a:r>
              <a:rPr lang="en-US" sz="2800" b="1" i="1" dirty="0">
                <a:solidFill>
                  <a:srgbClr val="00529B"/>
                </a:solidFill>
                <a:latin typeface="Times New Roman"/>
                <a:cs typeface="Times New Roman"/>
              </a:rPr>
              <a:t>Existing Gaps in Evidence-Based (EB) Programs:</a:t>
            </a:r>
          </a:p>
          <a:p>
            <a:pPr lvl="1">
              <a:lnSpc>
                <a:spcPct val="110000"/>
              </a:lnSpc>
              <a:buFont typeface="Wingdings" pitchFamily="2" charset="2"/>
              <a:buChar char="Ø"/>
            </a:pPr>
            <a:r>
              <a:rPr lang="en-US" sz="2200" dirty="0"/>
              <a:t>Despite recent legislative and funding initiatives to encourage healthy aging for all Americans, there is a significant gap in the availability of EB health promotion programs for adults aging with disabilities and significant impairment. While gaps exist for both younger and older age-cohorts, the situation is more severe for middle-age adults with early onset disability.</a:t>
            </a:r>
            <a:r>
              <a:rPr lang="en-US" sz="2200" baseline="30000" dirty="0"/>
              <a:t>(21)(22)</a:t>
            </a:r>
            <a:r>
              <a:rPr lang="en-US" sz="2200" dirty="0"/>
              <a:t>  </a:t>
            </a:r>
          </a:p>
          <a:p>
            <a:pPr lvl="1">
              <a:lnSpc>
                <a:spcPct val="115000"/>
              </a:lnSpc>
              <a:buFont typeface="Wingdings" pitchFamily="2" charset="2"/>
              <a:buChar char="Ø"/>
            </a:pPr>
            <a:r>
              <a:rPr lang="en-US" sz="2200" b="1" dirty="0">
                <a:solidFill>
                  <a:srgbClr val="686868"/>
                </a:solidFill>
              </a:rPr>
              <a:t>For example</a:t>
            </a:r>
            <a:r>
              <a:rPr lang="en-US" sz="2200" dirty="0"/>
              <a:t>, of the more than 150 RCTs listed in the National Council on Aging (NCOA) Center for Healthy Aging database, which contains all the health promotion programs that meet the Administration on Community Living (ACL) criteria for evidence-based practices, only 2 include middle-aged individuals with early-onset disability. The other 148 studies are based exclusively on older adults with and without chronic conditions. But none of the 150 RCTs include people with significant disabilities.</a:t>
            </a:r>
            <a:r>
              <a:rPr lang="en-US" sz="2200" baseline="30000" dirty="0"/>
              <a:t>(21)(22)(23)</a:t>
            </a:r>
            <a:endParaRPr lang="en-US" sz="2200" b="1" i="1" baseline="30000" dirty="0">
              <a:solidFill>
                <a:srgbClr val="686868"/>
              </a:solidFill>
              <a:latin typeface="Times New Roman"/>
              <a:cs typeface="Times New Roman"/>
            </a:endParaRPr>
          </a:p>
        </p:txBody>
      </p:sp>
      <p:sp>
        <p:nvSpPr>
          <p:cNvPr id="4" name="TextBox 3"/>
          <p:cNvSpPr txBox="1"/>
          <p:nvPr/>
        </p:nvSpPr>
        <p:spPr>
          <a:xfrm>
            <a:off x="457200" y="6311900"/>
            <a:ext cx="8077200" cy="307777"/>
          </a:xfrm>
          <a:prstGeom prst="rect">
            <a:avLst/>
          </a:prstGeom>
          <a:noFill/>
        </p:spPr>
        <p:txBody>
          <a:bodyPr wrap="square" rtlCol="0">
            <a:spAutoFit/>
          </a:bodyPr>
          <a:lstStyle/>
          <a:p>
            <a:pPr algn="ctr"/>
            <a:r>
              <a:rPr lang="en-US" sz="1400" b="1" i="1" dirty="0">
                <a:solidFill>
                  <a:srgbClr val="09108F"/>
                </a:solidFill>
                <a:latin typeface="Wingdings"/>
                <a:ea typeface="Wingdings"/>
                <a:cs typeface="Wingdings"/>
                <a:sym typeface="Wingdings"/>
              </a:rPr>
              <a:t></a:t>
            </a:r>
            <a:r>
              <a:rPr lang="en-US" sz="1400" b="1" i="1" dirty="0">
                <a:solidFill>
                  <a:srgbClr val="09108F"/>
                </a:solidFill>
              </a:rPr>
              <a:t>Campbell &amp; Associates Consulting </a:t>
            </a:r>
            <a:r>
              <a:rPr lang="mr-IN" sz="1400" b="1" i="1" dirty="0">
                <a:solidFill>
                  <a:srgbClr val="09108F"/>
                </a:solidFill>
              </a:rPr>
              <a:t>–</a:t>
            </a:r>
            <a:r>
              <a:rPr lang="en-US" sz="1400" b="1" i="1" dirty="0">
                <a:solidFill>
                  <a:srgbClr val="09108F"/>
                </a:solidFill>
              </a:rPr>
              <a:t>  Bridging Aging and Disability Research and Policy </a:t>
            </a:r>
          </a:p>
        </p:txBody>
      </p:sp>
    </p:spTree>
    <p:extLst>
      <p:ext uri="{BB962C8B-B14F-4D97-AF65-F5344CB8AC3E}">
        <p14:creationId xmlns:p14="http://schemas.microsoft.com/office/powerpoint/2010/main" val="42280351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686800" cy="765843"/>
          </a:xfrm>
        </p:spPr>
        <p:txBody>
          <a:bodyPr>
            <a:noAutofit/>
          </a:bodyPr>
          <a:lstStyle/>
          <a:p>
            <a:pPr algn="ctr">
              <a:lnSpc>
                <a:spcPct val="90000"/>
              </a:lnSpc>
            </a:pPr>
            <a:r>
              <a:rPr lang="en-US" sz="3200" b="1" dirty="0">
                <a:cs typeface="Times New Roman"/>
              </a:rPr>
              <a:t>Implications for Closing the Gaps in Gerontology Practice: Availability of EB Services and Supports</a:t>
            </a:r>
            <a:endParaRPr lang="en-US" sz="3200" b="1" dirty="0">
              <a:latin typeface="Times New Roman"/>
              <a:cs typeface="Times New Roman"/>
            </a:endParaRPr>
          </a:p>
        </p:txBody>
      </p:sp>
      <p:sp>
        <p:nvSpPr>
          <p:cNvPr id="3" name="Content Placeholder 2"/>
          <p:cNvSpPr>
            <a:spLocks noGrp="1"/>
          </p:cNvSpPr>
          <p:nvPr>
            <p:ph idx="1"/>
          </p:nvPr>
        </p:nvSpPr>
        <p:spPr>
          <a:xfrm>
            <a:off x="381000" y="1676400"/>
            <a:ext cx="8458200" cy="4635500"/>
          </a:xfrm>
        </p:spPr>
        <p:txBody>
          <a:bodyPr>
            <a:noAutofit/>
          </a:bodyPr>
          <a:lstStyle/>
          <a:p>
            <a:r>
              <a:rPr lang="en-US" sz="2000" b="1" i="1" dirty="0">
                <a:solidFill>
                  <a:srgbClr val="00529B"/>
                </a:solidFill>
              </a:rPr>
              <a:t>Addressing the Gap Between Demand vs. Supply</a:t>
            </a:r>
            <a:r>
              <a:rPr lang="en-US" sz="2000" i="1" dirty="0">
                <a:solidFill>
                  <a:srgbClr val="00529B"/>
                </a:solidFill>
              </a:rPr>
              <a:t>: </a:t>
            </a:r>
            <a:r>
              <a:rPr lang="en-US" sz="2000" dirty="0"/>
              <a:t>While both aging and disability fields face the same increased demand for effective EB health promotion programs, the supply gap is different.</a:t>
            </a:r>
            <a:r>
              <a:rPr lang="en-US" sz="2000" baseline="30000" dirty="0"/>
              <a:t>(21) </a:t>
            </a:r>
          </a:p>
          <a:p>
            <a:pPr lvl="1">
              <a:buFont typeface="Wingdings" pitchFamily="2" charset="2"/>
              <a:buChar char="Ø"/>
            </a:pPr>
            <a:r>
              <a:rPr lang="en-US" sz="2000" b="1" dirty="0"/>
              <a:t>From the aging perspective</a:t>
            </a:r>
            <a:r>
              <a:rPr lang="en-US" sz="2000" dirty="0"/>
              <a:t>, a sizable portfolio of EB health promotion interventions already exists. The gap is in the lack of funding for translating and implementing these programs in community settings. </a:t>
            </a:r>
          </a:p>
          <a:p>
            <a:pPr lvl="1">
              <a:buFont typeface="Wingdings" pitchFamily="2" charset="2"/>
              <a:buChar char="Ø"/>
            </a:pPr>
            <a:r>
              <a:rPr lang="en-US" sz="2000" b="1" dirty="0"/>
              <a:t>Whereas, from the disability perspective</a:t>
            </a:r>
            <a:r>
              <a:rPr lang="en-US" sz="2000" dirty="0"/>
              <a:t>, the gap is more fundamental: </a:t>
            </a:r>
          </a:p>
          <a:p>
            <a:pPr lvl="2">
              <a:buFont typeface="Wingdings" pitchFamily="2" charset="2"/>
              <a:buChar char="§"/>
            </a:pPr>
            <a:r>
              <a:rPr lang="en-US" sz="2000" dirty="0"/>
              <a:t>a historical lack of national attention to the health and wellness needs of people with disabilities due, in part, to outdated stereotypes and ableism, which view disability as synonymous with poor health; and </a:t>
            </a:r>
          </a:p>
          <a:p>
            <a:pPr lvl="2">
              <a:buFont typeface="Wingdings" pitchFamily="2" charset="2"/>
              <a:buChar char="§"/>
            </a:pPr>
            <a:r>
              <a:rPr lang="en-US" sz="2000" dirty="0"/>
              <a:t>a historical lack of federal funding for basic intervention development research which has prevented the creation of a portfolio of EB health promotion interventions to draw from.  </a:t>
            </a:r>
            <a:endParaRPr lang="en-US" sz="2000" dirty="0">
              <a:latin typeface="Times New Roman"/>
              <a:cs typeface="Times New Roman"/>
            </a:endParaRPr>
          </a:p>
        </p:txBody>
      </p:sp>
      <p:sp>
        <p:nvSpPr>
          <p:cNvPr id="4" name="TextBox 3"/>
          <p:cNvSpPr txBox="1"/>
          <p:nvPr/>
        </p:nvSpPr>
        <p:spPr>
          <a:xfrm>
            <a:off x="457200" y="6311900"/>
            <a:ext cx="8077200" cy="307777"/>
          </a:xfrm>
          <a:prstGeom prst="rect">
            <a:avLst/>
          </a:prstGeom>
          <a:noFill/>
        </p:spPr>
        <p:txBody>
          <a:bodyPr wrap="square" rtlCol="0">
            <a:spAutoFit/>
          </a:bodyPr>
          <a:lstStyle/>
          <a:p>
            <a:pPr algn="ctr"/>
            <a:r>
              <a:rPr lang="en-US" sz="1400" b="1" i="1" dirty="0">
                <a:solidFill>
                  <a:srgbClr val="09108F"/>
                </a:solidFill>
                <a:latin typeface="Wingdings"/>
                <a:ea typeface="Wingdings"/>
                <a:cs typeface="Wingdings"/>
                <a:sym typeface="Wingdings"/>
              </a:rPr>
              <a:t></a:t>
            </a:r>
            <a:r>
              <a:rPr lang="en-US" sz="1400" b="1" i="1" dirty="0">
                <a:solidFill>
                  <a:srgbClr val="09108F"/>
                </a:solidFill>
              </a:rPr>
              <a:t>Campbell &amp; Associates Consulting </a:t>
            </a:r>
            <a:r>
              <a:rPr lang="mr-IN" sz="1400" b="1" i="1" dirty="0">
                <a:solidFill>
                  <a:srgbClr val="09108F"/>
                </a:solidFill>
              </a:rPr>
              <a:t>–</a:t>
            </a:r>
            <a:r>
              <a:rPr lang="en-US" sz="1400" b="1" i="1" dirty="0">
                <a:solidFill>
                  <a:srgbClr val="09108F"/>
                </a:solidFill>
              </a:rPr>
              <a:t>  Bridging Aging and Disability Research and Policy </a:t>
            </a:r>
          </a:p>
        </p:txBody>
      </p:sp>
    </p:spTree>
    <p:extLst>
      <p:ext uri="{BB962C8B-B14F-4D97-AF65-F5344CB8AC3E}">
        <p14:creationId xmlns:p14="http://schemas.microsoft.com/office/powerpoint/2010/main" val="22991301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382000" cy="4648200"/>
          </a:xfrm>
        </p:spPr>
        <p:txBody>
          <a:bodyPr>
            <a:noAutofit/>
          </a:bodyPr>
          <a:lstStyle/>
          <a:p>
            <a:pPr marL="0" indent="0" algn="ctr">
              <a:lnSpc>
                <a:spcPct val="85000"/>
              </a:lnSpc>
              <a:spcBef>
                <a:spcPts val="200"/>
              </a:spcBef>
              <a:buNone/>
            </a:pPr>
            <a:endParaRPr lang="en-US" sz="2800" dirty="0">
              <a:latin typeface="Times New Roman"/>
              <a:cs typeface="Times New Roman"/>
            </a:endParaRPr>
          </a:p>
          <a:p>
            <a:pPr marL="0" indent="0" algn="ctr">
              <a:lnSpc>
                <a:spcPct val="85000"/>
              </a:lnSpc>
              <a:spcBef>
                <a:spcPts val="200"/>
              </a:spcBef>
              <a:buNone/>
            </a:pPr>
            <a:endParaRPr lang="en-US" sz="2800" dirty="0">
              <a:latin typeface="Times New Roman"/>
              <a:cs typeface="Times New Roman"/>
            </a:endParaRPr>
          </a:p>
          <a:p>
            <a:pPr marL="0" indent="0" algn="ctr">
              <a:lnSpc>
                <a:spcPct val="85000"/>
              </a:lnSpc>
              <a:spcBef>
                <a:spcPts val="200"/>
              </a:spcBef>
              <a:buNone/>
            </a:pPr>
            <a:r>
              <a:rPr lang="en-US" sz="2800" dirty="0">
                <a:latin typeface="Times New Roman"/>
                <a:cs typeface="Times New Roman"/>
              </a:rPr>
              <a:t>The following four presentations in this symposium will illustrate how gerontological models and research can be adapted and strengthened to advance knowledge about ‘aging with disability” and better respond to the health challenges and needs for services and supports of this emerging population.  </a:t>
            </a:r>
          </a:p>
          <a:p>
            <a:pPr>
              <a:lnSpc>
                <a:spcPct val="85000"/>
              </a:lnSpc>
              <a:spcBef>
                <a:spcPts val="200"/>
              </a:spcBef>
            </a:pPr>
            <a:endParaRPr lang="en-US" sz="1300" i="1" dirty="0">
              <a:latin typeface="Times New Roman"/>
              <a:cs typeface="Times New Roman"/>
            </a:endParaRPr>
          </a:p>
          <a:p>
            <a:pPr>
              <a:lnSpc>
                <a:spcPct val="85000"/>
              </a:lnSpc>
              <a:spcBef>
                <a:spcPts val="200"/>
              </a:spcBef>
            </a:pPr>
            <a:endParaRPr lang="en-US" sz="1300" dirty="0">
              <a:latin typeface="Times New Roman"/>
              <a:cs typeface="Times New Roman"/>
            </a:endParaRPr>
          </a:p>
        </p:txBody>
      </p:sp>
      <p:sp>
        <p:nvSpPr>
          <p:cNvPr id="4" name="TextBox 3"/>
          <p:cNvSpPr txBox="1"/>
          <p:nvPr/>
        </p:nvSpPr>
        <p:spPr>
          <a:xfrm>
            <a:off x="152400" y="6245423"/>
            <a:ext cx="8610600" cy="307777"/>
          </a:xfrm>
          <a:prstGeom prst="rect">
            <a:avLst/>
          </a:prstGeom>
          <a:noFill/>
        </p:spPr>
        <p:txBody>
          <a:bodyPr wrap="square" rtlCol="0">
            <a:spAutoFit/>
          </a:bodyPr>
          <a:lstStyle/>
          <a:p>
            <a:pPr algn="ctr"/>
            <a:r>
              <a:rPr lang="en-US" sz="1400" b="1" i="1" dirty="0">
                <a:solidFill>
                  <a:srgbClr val="09108F"/>
                </a:solidFill>
                <a:latin typeface="Wingdings"/>
                <a:ea typeface="Wingdings"/>
                <a:cs typeface="Wingdings"/>
                <a:sym typeface="Wingdings"/>
              </a:rPr>
              <a:t></a:t>
            </a:r>
            <a:r>
              <a:rPr lang="en-US" sz="1400" b="1" i="1" dirty="0">
                <a:solidFill>
                  <a:srgbClr val="09108F"/>
                </a:solidFill>
              </a:rPr>
              <a:t>Campbell &amp; Associates Consulting </a:t>
            </a:r>
            <a:r>
              <a:rPr lang="mr-IN" sz="1400" b="1" i="1" dirty="0">
                <a:solidFill>
                  <a:srgbClr val="09108F"/>
                </a:solidFill>
              </a:rPr>
              <a:t>–</a:t>
            </a:r>
            <a:r>
              <a:rPr lang="en-US" sz="1400" b="1" i="1" dirty="0">
                <a:solidFill>
                  <a:srgbClr val="09108F"/>
                </a:solidFill>
              </a:rPr>
              <a:t>  Bridging Aging and Disability Research and Policy </a:t>
            </a:r>
          </a:p>
        </p:txBody>
      </p:sp>
      <p:sp>
        <p:nvSpPr>
          <p:cNvPr id="6" name="Title 5"/>
          <p:cNvSpPr>
            <a:spLocks noGrp="1"/>
          </p:cNvSpPr>
          <p:nvPr>
            <p:ph type="title"/>
          </p:nvPr>
        </p:nvSpPr>
        <p:spPr>
          <a:xfrm>
            <a:off x="457200" y="838200"/>
            <a:ext cx="8305800" cy="533400"/>
          </a:xfrm>
        </p:spPr>
        <p:txBody>
          <a:bodyPr>
            <a:noAutofit/>
          </a:bodyPr>
          <a:lstStyle/>
          <a:p>
            <a:pPr algn="ctr"/>
            <a:r>
              <a:rPr lang="en-US" sz="3200" b="1" dirty="0"/>
              <a:t>Preview of Coming Attractions</a:t>
            </a:r>
          </a:p>
        </p:txBody>
      </p:sp>
    </p:spTree>
    <p:extLst>
      <p:ext uri="{BB962C8B-B14F-4D97-AF65-F5344CB8AC3E}">
        <p14:creationId xmlns:p14="http://schemas.microsoft.com/office/powerpoint/2010/main" val="2563513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311900"/>
            <a:ext cx="8077200" cy="307777"/>
          </a:xfrm>
          <a:prstGeom prst="rect">
            <a:avLst/>
          </a:prstGeom>
          <a:noFill/>
        </p:spPr>
        <p:txBody>
          <a:bodyPr wrap="square" rtlCol="0">
            <a:spAutoFit/>
          </a:bodyPr>
          <a:lstStyle/>
          <a:p>
            <a:pPr algn="ctr"/>
            <a:r>
              <a:rPr lang="en-US" sz="1400" b="1" i="1" dirty="0">
                <a:solidFill>
                  <a:srgbClr val="09108F"/>
                </a:solidFill>
                <a:latin typeface="Wingdings"/>
                <a:ea typeface="Wingdings"/>
                <a:cs typeface="Wingdings"/>
                <a:sym typeface="Wingdings"/>
              </a:rPr>
              <a:t></a:t>
            </a:r>
            <a:r>
              <a:rPr lang="en-US" sz="1400" b="1" i="1" dirty="0">
                <a:solidFill>
                  <a:srgbClr val="09108F"/>
                </a:solidFill>
              </a:rPr>
              <a:t>Campbell &amp; Associates Consulting </a:t>
            </a:r>
            <a:r>
              <a:rPr lang="mr-IN" sz="1400" b="1" i="1" dirty="0">
                <a:solidFill>
                  <a:srgbClr val="09108F"/>
                </a:solidFill>
              </a:rPr>
              <a:t>–</a:t>
            </a:r>
            <a:r>
              <a:rPr lang="en-US" sz="1400" b="1" i="1" dirty="0">
                <a:solidFill>
                  <a:srgbClr val="09108F"/>
                </a:solidFill>
              </a:rPr>
              <a:t>  Bridging Aging and Disability Research and Policy </a:t>
            </a:r>
          </a:p>
        </p:txBody>
      </p:sp>
      <p:sp>
        <p:nvSpPr>
          <p:cNvPr id="5" name="Content Placeholder 4">
            <a:extLst>
              <a:ext uri="{FF2B5EF4-FFF2-40B4-BE49-F238E27FC236}">
                <a16:creationId xmlns:a16="http://schemas.microsoft.com/office/drawing/2014/main" id="{A9F5D441-71ED-2446-9702-9B34C986C877}"/>
              </a:ext>
            </a:extLst>
          </p:cNvPr>
          <p:cNvSpPr>
            <a:spLocks noGrp="1"/>
          </p:cNvSpPr>
          <p:nvPr>
            <p:ph idx="1"/>
          </p:nvPr>
        </p:nvSpPr>
        <p:spPr>
          <a:xfrm>
            <a:off x="5105400" y="1295400"/>
            <a:ext cx="3733800" cy="4648200"/>
          </a:xfrm>
          <a:prstGeom prst="rect">
            <a:avLst/>
          </a:prstGeom>
          <a:solidFill>
            <a:srgbClr val="F7CE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en-US" sz="3200" b="1" spc="113" dirty="0">
                <a:ln w="0">
                  <a:solidFill>
                    <a:srgbClr val="19468D"/>
                  </a:solidFill>
                </a:ln>
                <a:solidFill>
                  <a:srgbClr val="19468D"/>
                </a:solidFill>
                <a:latin typeface="Calibri" panose="020F0502020204030204" pitchFamily="34" charset="0"/>
                <a:cs typeface="Calibri" panose="020F0502020204030204" pitchFamily="34" charset="0"/>
              </a:rPr>
              <a:t>THANK YOU</a:t>
            </a:r>
          </a:p>
          <a:p>
            <a:pPr marL="0" indent="0" algn="ctr">
              <a:buNone/>
            </a:pPr>
            <a:r>
              <a:rPr lang="en-US" sz="3200" b="1" spc="113" dirty="0">
                <a:ln w="0">
                  <a:solidFill>
                    <a:srgbClr val="19468D"/>
                  </a:solidFill>
                </a:ln>
                <a:solidFill>
                  <a:srgbClr val="19468D"/>
                </a:solidFill>
                <a:latin typeface="Calibri" panose="020F0502020204030204" pitchFamily="34" charset="0"/>
                <a:cs typeface="Calibri" panose="020F0502020204030204" pitchFamily="34" charset="0"/>
              </a:rPr>
              <a:t>&amp; </a:t>
            </a:r>
          </a:p>
          <a:p>
            <a:pPr marL="0" indent="0" algn="ctr">
              <a:buNone/>
            </a:pPr>
            <a:r>
              <a:rPr lang="en-US" sz="3200" b="1" spc="113" dirty="0">
                <a:ln w="0">
                  <a:solidFill>
                    <a:srgbClr val="19468D"/>
                  </a:solidFill>
                </a:ln>
                <a:solidFill>
                  <a:srgbClr val="19468D"/>
                </a:solidFill>
                <a:latin typeface="Calibri" panose="020F0502020204030204" pitchFamily="34" charset="0"/>
                <a:cs typeface="Calibri" panose="020F0502020204030204" pitchFamily="34" charset="0"/>
              </a:rPr>
              <a:t>Contact Information</a:t>
            </a:r>
          </a:p>
          <a:p>
            <a:pPr marL="0" indent="0">
              <a:buNone/>
            </a:pPr>
            <a:r>
              <a:rPr lang="en-US" sz="1800" dirty="0">
                <a:hlinkClick r:id="rId2"/>
              </a:rPr>
              <a:t>Margaret.Campbell@cjenterprise.net</a:t>
            </a:r>
            <a:endParaRPr lang="en-US" sz="1800" dirty="0"/>
          </a:p>
          <a:p>
            <a:endParaRPr lang="en-US" dirty="0"/>
          </a:p>
        </p:txBody>
      </p:sp>
      <p:pic>
        <p:nvPicPr>
          <p:cNvPr id="6" name="Picture 5" descr="gsa1012-00_Logo_Release_Horizontal_FullColor.png">
            <a:extLst>
              <a:ext uri="{FF2B5EF4-FFF2-40B4-BE49-F238E27FC236}">
                <a16:creationId xmlns:a16="http://schemas.microsoft.com/office/drawing/2014/main" id="{C5DD9CBE-9FF9-334E-A887-D704BB896A43}"/>
              </a:ext>
            </a:extLst>
          </p:cNvPr>
          <p:cNvPicPr>
            <a:picLocks noChangeAspect="1"/>
          </p:cNvPicPr>
          <p:nvPr/>
        </p:nvPicPr>
        <p:blipFill>
          <a:blip r:embed="rId3"/>
          <a:stretch>
            <a:fillRect/>
          </a:stretch>
        </p:blipFill>
        <p:spPr>
          <a:xfrm>
            <a:off x="328108" y="2504620"/>
            <a:ext cx="4548692" cy="1305380"/>
          </a:xfrm>
          <a:prstGeom prst="rect">
            <a:avLst/>
          </a:prstGeom>
        </p:spPr>
      </p:pic>
    </p:spTree>
    <p:extLst>
      <p:ext uri="{BB962C8B-B14F-4D97-AF65-F5344CB8AC3E}">
        <p14:creationId xmlns:p14="http://schemas.microsoft.com/office/powerpoint/2010/main" val="2564333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4357"/>
            <a:ext cx="8686800" cy="765843"/>
          </a:xfrm>
        </p:spPr>
        <p:txBody>
          <a:bodyPr>
            <a:noAutofit/>
          </a:bodyPr>
          <a:lstStyle/>
          <a:p>
            <a:pPr algn="ctr">
              <a:lnSpc>
                <a:spcPct val="95000"/>
              </a:lnSpc>
            </a:pPr>
            <a:r>
              <a:rPr lang="en-US" sz="3200" b="1" dirty="0">
                <a:latin typeface="Times New Roman"/>
                <a:cs typeface="Times New Roman"/>
              </a:rPr>
              <a:t>References </a:t>
            </a:r>
            <a:r>
              <a:rPr lang="en-US" sz="1800" b="1" dirty="0">
                <a:latin typeface="Times New Roman"/>
                <a:cs typeface="Times New Roman"/>
              </a:rPr>
              <a:t>(To be completed)</a:t>
            </a:r>
          </a:p>
        </p:txBody>
      </p:sp>
      <p:sp>
        <p:nvSpPr>
          <p:cNvPr id="3" name="Content Placeholder 2"/>
          <p:cNvSpPr>
            <a:spLocks noGrp="1"/>
          </p:cNvSpPr>
          <p:nvPr>
            <p:ph idx="1"/>
          </p:nvPr>
        </p:nvSpPr>
        <p:spPr>
          <a:xfrm>
            <a:off x="457200" y="1524000"/>
            <a:ext cx="8382000" cy="4495800"/>
          </a:xfrm>
        </p:spPr>
        <p:txBody>
          <a:bodyPr>
            <a:normAutofit fontScale="85000" lnSpcReduction="20000"/>
          </a:bodyPr>
          <a:lstStyle/>
          <a:p>
            <a:pPr>
              <a:lnSpc>
                <a:spcPct val="115000"/>
              </a:lnSpc>
              <a:spcBef>
                <a:spcPts val="400"/>
              </a:spcBef>
              <a:buFont typeface="+mj-lt"/>
              <a:buAutoNum type="arabicPeriod"/>
            </a:pPr>
            <a:r>
              <a:rPr lang="en-US" sz="1400" dirty="0"/>
              <a:t>Torres-Gil, F. (2007). “Translating Research into Program and Policy Changes in Aging and Disability: Crossing Network Lines.” M. Putnam (Editor) New York: Springer Publishing Company.</a:t>
            </a:r>
            <a:endParaRPr lang="en-US" sz="1400" dirty="0">
              <a:solidFill>
                <a:srgbClr val="686868"/>
              </a:solidFill>
            </a:endParaRPr>
          </a:p>
          <a:p>
            <a:pPr>
              <a:spcBef>
                <a:spcPts val="400"/>
              </a:spcBef>
              <a:buFont typeface="+mj-lt"/>
              <a:buAutoNum type="arabicPeriod"/>
            </a:pPr>
            <a:r>
              <a:rPr lang="en-US" sz="1400" dirty="0">
                <a:cs typeface="Times New Roman"/>
              </a:rPr>
              <a:t>Brault, MW. (2010): Americans with Disabilities: 2010; Current Population Report P70–131; ; Census Bureau: Washington, DC, USA.</a:t>
            </a:r>
          </a:p>
          <a:p>
            <a:pPr>
              <a:spcBef>
                <a:spcPts val="400"/>
              </a:spcBef>
              <a:buFont typeface="+mj-lt"/>
              <a:buAutoNum type="arabicPeriod"/>
            </a:pPr>
            <a:r>
              <a:rPr lang="en-US" sz="1400" dirty="0"/>
              <a:t>Iezzoni, L.I.; Kurtz, S.G.; Rao, R. Trends in U.S. Adult Chronic Disability Rates over Time. Disabil. Health J.</a:t>
            </a:r>
          </a:p>
          <a:p>
            <a:pPr>
              <a:spcBef>
                <a:spcPts val="400"/>
              </a:spcBef>
              <a:buFont typeface="+mj-lt"/>
              <a:buAutoNum type="arabicPeriod"/>
            </a:pPr>
            <a:r>
              <a:rPr lang="en-US" sz="1400" dirty="0">
                <a:cs typeface="Times New Roman"/>
              </a:rPr>
              <a:t>Krause, J. Clark, Jillian M.R., and Saunders. Lee L. (2015). SCI Longitudinal Aging Study: 40 Years of Research. Topics in Spinal Cord Injury Rehabilitation: Summer 2015, Vol. 21, No. 3, pp. 189-200.2015 </a:t>
            </a:r>
          </a:p>
          <a:p>
            <a:pPr>
              <a:spcBef>
                <a:spcPts val="400"/>
              </a:spcBef>
              <a:buFont typeface="+mj-lt"/>
              <a:buAutoNum type="arabicPeriod"/>
            </a:pPr>
            <a:r>
              <a:rPr lang="en-US" sz="1400" dirty="0"/>
              <a:t>Groah, S.L.; Charlifue, S.; Tate, D.; Jensen, M.P.; Molton, I.R.; Forchheimer, M.; Krause, J.S.; Lammertse, D.P.; Campbell, M. Spinal cord injury and aging: Challenges and recommendations for future research. Am. J. Phys. Med. Rehabil. 2012, 91, 80–93. [CrossRef] [PubMed]</a:t>
            </a:r>
          </a:p>
          <a:p>
            <a:pPr>
              <a:spcBef>
                <a:spcPts val="400"/>
              </a:spcBef>
              <a:buFont typeface="+mj-lt"/>
              <a:buAutoNum type="arabicPeriod"/>
            </a:pPr>
            <a:r>
              <a:rPr lang="en-US" sz="1400" dirty="0"/>
              <a:t>Strauss, D. J., Devivo, M. J., Paculdo, D. R., &amp; Shavelle, R. M. (2006). Trends in life expectancy after spinal cord injury. Archives of Physical Medicine and Rehabilitation, 87, 1079-1085. doi:10.1016/j.apmr.2006.04.022</a:t>
            </a:r>
          </a:p>
          <a:p>
            <a:pPr>
              <a:spcBef>
                <a:spcPts val="400"/>
              </a:spcBef>
              <a:buFont typeface="+mj-lt"/>
              <a:buAutoNum type="arabicPeriod"/>
            </a:pPr>
            <a:r>
              <a:rPr lang="en-US" sz="1400" dirty="0"/>
              <a:t>Klingbeil, H.; Baer, H.R.; Wilson, P.E. Aging with a disability. Arch. Phys. Med. Rehabil. 2004, 85, 68–73.</a:t>
            </a:r>
          </a:p>
          <a:p>
            <a:pPr>
              <a:lnSpc>
                <a:spcPct val="120000"/>
              </a:lnSpc>
              <a:spcBef>
                <a:spcPts val="400"/>
              </a:spcBef>
              <a:buFont typeface="+mj-lt"/>
              <a:buAutoNum type="arabicPeriod"/>
            </a:pPr>
            <a:r>
              <a:rPr lang="en-US" sz="1400" dirty="0">
                <a:cs typeface="Times New Roman"/>
              </a:rPr>
              <a:t>Verbrugge, LM, Latham, K, Clarke, PJ. (2017). Aging with disability for midlife and older adults. Res. Aging </a:t>
            </a:r>
            <a:r>
              <a:rPr lang="pt-BR" sz="1400" dirty="0">
                <a:cs typeface="Times New Roman"/>
              </a:rPr>
              <a:t>39, 741–777. </a:t>
            </a:r>
          </a:p>
          <a:p>
            <a:pPr>
              <a:lnSpc>
                <a:spcPct val="120000"/>
              </a:lnSpc>
              <a:spcBef>
                <a:spcPts val="400"/>
              </a:spcBef>
              <a:buFont typeface="+mj-lt"/>
              <a:buAutoNum type="arabicPeriod"/>
            </a:pPr>
            <a:r>
              <a:rPr lang="en-US" sz="1400" dirty="0">
                <a:cs typeface="Times New Roman"/>
              </a:rPr>
              <a:t>He, Wan and Larsen, Luke J., U.S. Census Bureau, American Community Survey Reports, ACS-29, </a:t>
            </a:r>
            <a:r>
              <a:rPr lang="en-US" sz="1400" i="1" dirty="0">
                <a:cs typeface="Times New Roman"/>
              </a:rPr>
              <a:t>Older Americans With a Disability: 2008–2012</a:t>
            </a:r>
            <a:r>
              <a:rPr lang="en-US" sz="1400" dirty="0">
                <a:cs typeface="Times New Roman"/>
              </a:rPr>
              <a:t>, U.S. Government Printing Office, Washington, DC, 2014. </a:t>
            </a:r>
          </a:p>
          <a:p>
            <a:pPr>
              <a:lnSpc>
                <a:spcPct val="120000"/>
              </a:lnSpc>
              <a:spcBef>
                <a:spcPts val="400"/>
              </a:spcBef>
              <a:buFont typeface="+mj-lt"/>
              <a:buAutoNum type="arabicPeriod"/>
            </a:pPr>
            <a:r>
              <a:rPr lang="en-US" sz="1400" dirty="0"/>
              <a:t>Field, M.; Jette, A. Secondary Conditions and Aging with Disability. In The Future of Disability in America; Field, M., Jette, A., Eds.; The National Academies of Science Press: Washington, DC, USA, 2007; pp. 136–161, ISBN 978-0-309-10472-2.</a:t>
            </a:r>
          </a:p>
          <a:p>
            <a:pPr>
              <a:lnSpc>
                <a:spcPct val="120000"/>
              </a:lnSpc>
              <a:spcBef>
                <a:spcPts val="400"/>
              </a:spcBef>
              <a:buFont typeface="+mj-lt"/>
              <a:buAutoNum type="arabicPeriod"/>
            </a:pPr>
            <a:r>
              <a:rPr lang="en-US" sz="1400" dirty="0"/>
              <a:t>11. Torres-Gil, F. &amp; Moga, K.B. (2002). “The Emerging Nexus of Aging and Diversity: Implications for Public Policy and Entitlement Reform.” 	</a:t>
            </a:r>
            <a:r>
              <a:rPr lang="en-US" sz="1400" i="1" dirty="0"/>
              <a:t>Elder’s Advisor</a:t>
            </a:r>
            <a:r>
              <a:rPr lang="en-US" sz="1400" dirty="0"/>
              <a:t>. Summer 2002, Vol. 4, No. 1, pp 1-10</a:t>
            </a:r>
          </a:p>
          <a:p>
            <a:pPr>
              <a:spcBef>
                <a:spcPts val="400"/>
              </a:spcBef>
              <a:buFont typeface="+mj-lt"/>
              <a:buAutoNum type="arabicPeriod"/>
            </a:pPr>
            <a:r>
              <a:rPr lang="en-US" sz="1400" dirty="0"/>
              <a:t>Verbrugge, L.M.; Yang, L.-S. Aging with disability and disability with aging. J. Disabil. Policy Stud. 2002,</a:t>
            </a:r>
          </a:p>
          <a:p>
            <a:pPr>
              <a:spcBef>
                <a:spcPts val="400"/>
              </a:spcBef>
              <a:buFont typeface="+mj-lt"/>
              <a:buAutoNum type="arabicPeriod"/>
            </a:pPr>
            <a:r>
              <a:rPr lang="en-US" sz="1400" dirty="0"/>
              <a:t>Mather, M., Jacobsen, LA., and Pollard, KM. “Aging in the United States,” Population Bulletin 70, no. 2 (2015). </a:t>
            </a:r>
          </a:p>
          <a:p>
            <a:pPr>
              <a:spcBef>
                <a:spcPts val="400"/>
              </a:spcBef>
              <a:buFont typeface="+mj-lt"/>
              <a:buAutoNum type="arabicPeriod"/>
            </a:pPr>
            <a:r>
              <a:rPr lang="en-US" sz="1400" dirty="0"/>
              <a:t>Campbell, M.L.; Sheets, D.; Strong, P.S. Secondary health conditions among middle-aged individuals with chronic physical disabilities: Implications for unmet needs for services. Assist. Technol. 1999, 11, 105–122. [CrossRef] [PubMed</a:t>
            </a:r>
          </a:p>
          <a:p>
            <a:pPr>
              <a:spcBef>
                <a:spcPts val="400"/>
              </a:spcBef>
              <a:buFont typeface="+mj-lt"/>
              <a:buAutoNum type="arabicPeriod"/>
            </a:pPr>
            <a:endParaRPr lang="en-US" sz="1400" dirty="0"/>
          </a:p>
          <a:p>
            <a:pPr marL="0" indent="0">
              <a:spcBef>
                <a:spcPts val="400"/>
              </a:spcBef>
              <a:buNone/>
            </a:pPr>
            <a:endParaRPr lang="en-US" sz="1600" dirty="0"/>
          </a:p>
          <a:p>
            <a:pPr marL="0" indent="0">
              <a:buNone/>
            </a:pPr>
            <a:endParaRPr lang="en-US" sz="1900" dirty="0">
              <a:latin typeface="Times New Roman"/>
              <a:cs typeface="Times New Roman"/>
            </a:endParaRPr>
          </a:p>
          <a:p>
            <a:pPr marL="57150" indent="0">
              <a:buNone/>
            </a:pPr>
            <a:endParaRPr lang="en-US" sz="2100" dirty="0">
              <a:latin typeface="Times New Roman"/>
              <a:cs typeface="Times New Roman"/>
            </a:endParaRPr>
          </a:p>
        </p:txBody>
      </p:sp>
      <p:sp>
        <p:nvSpPr>
          <p:cNvPr id="4" name="TextBox 3"/>
          <p:cNvSpPr txBox="1"/>
          <p:nvPr/>
        </p:nvSpPr>
        <p:spPr>
          <a:xfrm>
            <a:off x="457200" y="6311900"/>
            <a:ext cx="8077200" cy="307777"/>
          </a:xfrm>
          <a:prstGeom prst="rect">
            <a:avLst/>
          </a:prstGeom>
          <a:noFill/>
        </p:spPr>
        <p:txBody>
          <a:bodyPr wrap="square" rtlCol="0">
            <a:spAutoFit/>
          </a:bodyPr>
          <a:lstStyle/>
          <a:p>
            <a:pPr algn="ctr"/>
            <a:r>
              <a:rPr lang="en-US" sz="1400" b="1" i="1" dirty="0">
                <a:solidFill>
                  <a:srgbClr val="09108F"/>
                </a:solidFill>
                <a:latin typeface="Wingdings"/>
                <a:ea typeface="Wingdings"/>
                <a:cs typeface="Wingdings"/>
                <a:sym typeface="Wingdings"/>
              </a:rPr>
              <a:t></a:t>
            </a:r>
            <a:r>
              <a:rPr lang="en-US" sz="1400" b="1" i="1" dirty="0">
                <a:solidFill>
                  <a:srgbClr val="09108F"/>
                </a:solidFill>
              </a:rPr>
              <a:t>Campbell &amp; Associates Consulting </a:t>
            </a:r>
            <a:r>
              <a:rPr lang="mr-IN" sz="1400" b="1" i="1" dirty="0">
                <a:solidFill>
                  <a:srgbClr val="09108F"/>
                </a:solidFill>
              </a:rPr>
              <a:t>–</a:t>
            </a:r>
            <a:r>
              <a:rPr lang="en-US" sz="1400" b="1" i="1" dirty="0">
                <a:solidFill>
                  <a:srgbClr val="09108F"/>
                </a:solidFill>
              </a:rPr>
              <a:t>  Bridging Aging and Disability Research and Policy </a:t>
            </a:r>
          </a:p>
        </p:txBody>
      </p:sp>
    </p:spTree>
    <p:extLst>
      <p:ext uri="{BB962C8B-B14F-4D97-AF65-F5344CB8AC3E}">
        <p14:creationId xmlns:p14="http://schemas.microsoft.com/office/powerpoint/2010/main" val="40635484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4357"/>
            <a:ext cx="8686800" cy="765843"/>
          </a:xfrm>
        </p:spPr>
        <p:txBody>
          <a:bodyPr>
            <a:noAutofit/>
          </a:bodyPr>
          <a:lstStyle/>
          <a:p>
            <a:pPr algn="ctr">
              <a:lnSpc>
                <a:spcPct val="95000"/>
              </a:lnSpc>
            </a:pPr>
            <a:r>
              <a:rPr lang="en-US" sz="3200" b="1" dirty="0">
                <a:latin typeface="Times New Roman"/>
                <a:cs typeface="Times New Roman"/>
              </a:rPr>
              <a:t>References </a:t>
            </a:r>
            <a:r>
              <a:rPr lang="en-US" sz="1800" b="1" dirty="0">
                <a:latin typeface="Times New Roman"/>
                <a:cs typeface="Times New Roman"/>
              </a:rPr>
              <a:t>(To be completed)</a:t>
            </a:r>
          </a:p>
        </p:txBody>
      </p:sp>
      <p:sp>
        <p:nvSpPr>
          <p:cNvPr id="3" name="Content Placeholder 2"/>
          <p:cNvSpPr>
            <a:spLocks noGrp="1"/>
          </p:cNvSpPr>
          <p:nvPr>
            <p:ph idx="1"/>
          </p:nvPr>
        </p:nvSpPr>
        <p:spPr>
          <a:xfrm>
            <a:off x="381000" y="1603513"/>
            <a:ext cx="8382000" cy="4495800"/>
          </a:xfrm>
        </p:spPr>
        <p:txBody>
          <a:bodyPr>
            <a:normAutofit fontScale="85000" lnSpcReduction="20000"/>
          </a:bodyPr>
          <a:lstStyle/>
          <a:p>
            <a:pPr>
              <a:lnSpc>
                <a:spcPct val="110000"/>
              </a:lnSpc>
              <a:spcBef>
                <a:spcPts val="400"/>
              </a:spcBef>
              <a:buFont typeface="+mj-lt"/>
              <a:buAutoNum type="arabicPeriod" startAt="15"/>
            </a:pPr>
            <a:r>
              <a:rPr lang="en-US" sz="1400" dirty="0"/>
              <a:t>Molton, I. R., &amp; Yorkston, K. M. (2017). Growing older with a physical disability: A special application of the successful aging paradigm. Journals of Gerontology: Series B. Psychological Sciences &amp; Social Sciences, 72, 290-299. doi:10.1093/geronb/gbw122</a:t>
            </a:r>
          </a:p>
          <a:p>
            <a:pPr>
              <a:lnSpc>
                <a:spcPct val="110000"/>
              </a:lnSpc>
              <a:spcBef>
                <a:spcPts val="400"/>
              </a:spcBef>
              <a:buFont typeface="+mj-lt"/>
              <a:buAutoNum type="arabicPeriod" startAt="15"/>
            </a:pPr>
            <a:r>
              <a:rPr lang="en-US" sz="1400" dirty="0"/>
              <a:t>Jensen, M.P.; Truitt, A.R.; Schomer, K.G.; Yorkston, K.M.; Baylor, C.; Molton, I.R. Frequency and age effects of secondary health conditions in individuals with spinal cord injury: A scoping review. Spinal Cord 2013, 51</a:t>
            </a:r>
          </a:p>
          <a:p>
            <a:pPr>
              <a:lnSpc>
                <a:spcPct val="110000"/>
              </a:lnSpc>
              <a:spcBef>
                <a:spcPts val="400"/>
              </a:spcBef>
              <a:buFont typeface="+mj-lt"/>
              <a:buAutoNum type="arabicPeriod" startAt="15"/>
            </a:pPr>
            <a:r>
              <a:rPr lang="en-US" sz="1400" dirty="0"/>
              <a:t>Buttorff, C.; Ruder, T.; Bauman, M. Multiple Chronic Conditions in the United States; Rand Corporation: Santa Monica, CA, USA, 2017. Available online: https://www.rand.org/content/dam/rand/pubs/tools/TL200/TL221/RAND_TL221.pdf (accessed on 11 July 2017).</a:t>
            </a:r>
          </a:p>
          <a:p>
            <a:pPr>
              <a:lnSpc>
                <a:spcPct val="110000"/>
              </a:lnSpc>
              <a:spcBef>
                <a:spcPts val="400"/>
              </a:spcBef>
              <a:buFont typeface="+mj-lt"/>
              <a:buAutoNum type="arabicPeriod" startAt="15"/>
            </a:pPr>
            <a:r>
              <a:rPr lang="en-US" sz="1400" dirty="0"/>
              <a:t>Nagi model: Institute of Medicine 1997. Enabling America: Assessing the Role ofRehabilitation Science and Engineering. Washington, DC: The National AcademiesPress. </a:t>
            </a:r>
            <a:r>
              <a:rPr lang="en-US" sz="1400" dirty="0">
                <a:hlinkClick r:id="rId2"/>
              </a:rPr>
              <a:t>https://doi.org/10.17226/5799</a:t>
            </a:r>
            <a:r>
              <a:rPr lang="en-US" sz="1400" dirty="0"/>
              <a:t>.</a:t>
            </a:r>
            <a:endParaRPr lang="en-US" sz="1600" dirty="0"/>
          </a:p>
          <a:p>
            <a:pPr>
              <a:lnSpc>
                <a:spcPct val="110000"/>
              </a:lnSpc>
              <a:spcBef>
                <a:spcPts val="400"/>
              </a:spcBef>
              <a:buFont typeface="+mj-lt"/>
              <a:buAutoNum type="arabicPeriod" startAt="15"/>
            </a:pPr>
            <a:r>
              <a:rPr lang="en-US" sz="1400" dirty="0"/>
              <a:t>World Health Organization. (2001). International Classification of Functioning,Disability and Health (ICF). Geneva, Switzerland: Author.</a:t>
            </a:r>
          </a:p>
          <a:p>
            <a:pPr>
              <a:lnSpc>
                <a:spcPct val="110000"/>
              </a:lnSpc>
              <a:spcBef>
                <a:spcPts val="400"/>
              </a:spcBef>
              <a:buFont typeface="+mj-lt"/>
              <a:buAutoNum type="arabicPeriod" startAt="15"/>
            </a:pPr>
            <a:r>
              <a:rPr lang="en-US" sz="1400" dirty="0"/>
              <a:t>Office of The Assistant Secretary for Planning and Evaluation. U.S. Department of Health and Human Services Implementation Guidance on Data Collection Standards for Race, Ethnicity, Sex, Primary Language, and Disability Status, 10/31/2011. Available at: https://aspe.hhs.gov/basic-report/hhs-implementation-guidance-data-collection-standards-race-ethnicity-sex-primary-language-and-disability-status </a:t>
            </a:r>
          </a:p>
          <a:p>
            <a:pPr>
              <a:lnSpc>
                <a:spcPct val="110000"/>
              </a:lnSpc>
              <a:spcBef>
                <a:spcPts val="400"/>
              </a:spcBef>
              <a:buFont typeface="+mj-lt"/>
              <a:buAutoNum type="arabicPeriod" startAt="15"/>
            </a:pPr>
            <a:r>
              <a:rPr lang="en-US" sz="1400" dirty="0"/>
              <a:t>Campbell,  M. L., &amp; Putnam,  M. (2017). Reducing the shared burden of chronic conditions among persons aging with disability and older adults in the United States through bridging Aging and Disability. </a:t>
            </a:r>
            <a:r>
              <a:rPr lang="en-US" sz="1400" i="1" dirty="0"/>
              <a:t>Healthcare</a:t>
            </a:r>
            <a:r>
              <a:rPr lang="en-US" sz="1400" dirty="0"/>
              <a:t>, 5, 56.</a:t>
            </a:r>
          </a:p>
          <a:p>
            <a:pPr>
              <a:lnSpc>
                <a:spcPct val="110000"/>
              </a:lnSpc>
              <a:spcBef>
                <a:spcPts val="400"/>
              </a:spcBef>
              <a:buFont typeface="+mj-lt"/>
              <a:buAutoNum type="arabicPeriod" startAt="15"/>
            </a:pPr>
            <a:r>
              <a:rPr lang="en-US" sz="1400" dirty="0"/>
              <a:t>Rimmer, J.H. Health promotion for people with disabilities: The emerging paradigm shift from disability prevention to prevention of secondary conditions. Phys. Ther. 1999, 79, 495–502. [PubMed]</a:t>
            </a:r>
          </a:p>
          <a:p>
            <a:pPr>
              <a:lnSpc>
                <a:spcPct val="110000"/>
              </a:lnSpc>
              <a:spcBef>
                <a:spcPts val="400"/>
              </a:spcBef>
              <a:buFont typeface="+mj-lt"/>
              <a:buAutoNum type="arabicPeriod" startAt="15"/>
            </a:pPr>
            <a:r>
              <a:rPr lang="en-US" sz="1400" dirty="0"/>
              <a:t>National Council on Aging. About Evidence-Based Programs. Available online: </a:t>
            </a:r>
            <a:r>
              <a:rPr lang="en-US" sz="1400" dirty="0">
                <a:hlinkClick r:id="rId3"/>
              </a:rPr>
              <a:t>https://www.ncoa.org/center-for-healthy-</a:t>
            </a:r>
            <a:r>
              <a:rPr lang="en-US" sz="1400" dirty="0"/>
              <a:t>	aging/basics-of-evidence-based-programs/about-evidence-based-programs/ (accessed on 11 July 2017).</a:t>
            </a:r>
          </a:p>
          <a:p>
            <a:pPr>
              <a:lnSpc>
                <a:spcPct val="110000"/>
              </a:lnSpc>
              <a:spcBef>
                <a:spcPts val="400"/>
              </a:spcBef>
              <a:buFont typeface="+mj-lt"/>
              <a:buAutoNum type="arabicPeriod" startAt="15"/>
            </a:pPr>
            <a:r>
              <a:rPr lang="en-US" sz="1400" dirty="0"/>
              <a:t>Administration for Community Living. Aging and Disability Evidence-based Programs and Practices. Available online: https://www.acl.gov/node/619 (accessed on 11 July 2017).</a:t>
            </a:r>
          </a:p>
          <a:p>
            <a:endParaRPr lang="en-US" sz="1900" dirty="0"/>
          </a:p>
          <a:p>
            <a:pPr marL="0" indent="0">
              <a:buNone/>
            </a:pPr>
            <a:endParaRPr lang="en-US" sz="1900" dirty="0">
              <a:latin typeface="Times New Roman"/>
              <a:cs typeface="Times New Roman"/>
            </a:endParaRPr>
          </a:p>
          <a:p>
            <a:pPr marL="57150" indent="0">
              <a:buNone/>
            </a:pPr>
            <a:endParaRPr lang="en-US" sz="2100" dirty="0">
              <a:latin typeface="Times New Roman"/>
              <a:cs typeface="Times New Roman"/>
            </a:endParaRPr>
          </a:p>
        </p:txBody>
      </p:sp>
      <p:sp>
        <p:nvSpPr>
          <p:cNvPr id="4" name="TextBox 3"/>
          <p:cNvSpPr txBox="1"/>
          <p:nvPr/>
        </p:nvSpPr>
        <p:spPr>
          <a:xfrm>
            <a:off x="457200" y="6311900"/>
            <a:ext cx="8077200" cy="307777"/>
          </a:xfrm>
          <a:prstGeom prst="rect">
            <a:avLst/>
          </a:prstGeom>
          <a:noFill/>
        </p:spPr>
        <p:txBody>
          <a:bodyPr wrap="square" rtlCol="0">
            <a:spAutoFit/>
          </a:bodyPr>
          <a:lstStyle/>
          <a:p>
            <a:pPr algn="ctr"/>
            <a:r>
              <a:rPr lang="en-US" sz="1400" b="1" i="1" dirty="0">
                <a:solidFill>
                  <a:srgbClr val="09108F"/>
                </a:solidFill>
                <a:latin typeface="Wingdings"/>
                <a:ea typeface="Wingdings"/>
                <a:cs typeface="Wingdings"/>
                <a:sym typeface="Wingdings"/>
              </a:rPr>
              <a:t></a:t>
            </a:r>
            <a:r>
              <a:rPr lang="en-US" sz="1400" b="1" i="1" dirty="0">
                <a:solidFill>
                  <a:srgbClr val="09108F"/>
                </a:solidFill>
              </a:rPr>
              <a:t>Campbell &amp; Associates Consulting </a:t>
            </a:r>
            <a:r>
              <a:rPr lang="mr-IN" sz="1400" b="1" i="1" dirty="0">
                <a:solidFill>
                  <a:srgbClr val="09108F"/>
                </a:solidFill>
              </a:rPr>
              <a:t>–</a:t>
            </a:r>
            <a:r>
              <a:rPr lang="en-US" sz="1400" b="1" i="1" dirty="0">
                <a:solidFill>
                  <a:srgbClr val="09108F"/>
                </a:solidFill>
              </a:rPr>
              <a:t>  Bridging Aging and Disability Research and Policy </a:t>
            </a:r>
          </a:p>
        </p:txBody>
      </p:sp>
    </p:spTree>
    <p:extLst>
      <p:ext uri="{BB962C8B-B14F-4D97-AF65-F5344CB8AC3E}">
        <p14:creationId xmlns:p14="http://schemas.microsoft.com/office/powerpoint/2010/main" val="994168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686800" cy="685800"/>
          </a:xfrm>
        </p:spPr>
        <p:txBody>
          <a:bodyPr>
            <a:noAutofit/>
          </a:bodyPr>
          <a:lstStyle/>
          <a:p>
            <a:pPr algn="ctr">
              <a:lnSpc>
                <a:spcPct val="95000"/>
              </a:lnSpc>
            </a:pPr>
            <a:r>
              <a:rPr lang="en-US" sz="3200" b="1" dirty="0">
                <a:cs typeface="Times New Roman"/>
              </a:rPr>
              <a:t>Disclosure(s) </a:t>
            </a:r>
          </a:p>
        </p:txBody>
      </p:sp>
      <p:sp>
        <p:nvSpPr>
          <p:cNvPr id="3" name="Content Placeholder 2"/>
          <p:cNvSpPr>
            <a:spLocks noGrp="1"/>
          </p:cNvSpPr>
          <p:nvPr>
            <p:ph idx="1"/>
          </p:nvPr>
        </p:nvSpPr>
        <p:spPr>
          <a:xfrm>
            <a:off x="381000" y="1447800"/>
            <a:ext cx="8382000" cy="4800600"/>
          </a:xfrm>
        </p:spPr>
        <p:txBody>
          <a:bodyPr>
            <a:normAutofit/>
          </a:bodyPr>
          <a:lstStyle/>
          <a:p>
            <a:pPr marL="0" indent="0" algn="ctr">
              <a:lnSpc>
                <a:spcPct val="114000"/>
              </a:lnSpc>
              <a:spcBef>
                <a:spcPts val="1000"/>
              </a:spcBef>
              <a:buNone/>
            </a:pPr>
            <a:endParaRPr lang="en-US" sz="2000" dirty="0">
              <a:solidFill>
                <a:srgbClr val="686868"/>
              </a:solidFill>
              <a:cs typeface="Times New Roman"/>
            </a:endParaRPr>
          </a:p>
          <a:p>
            <a:pPr marL="0" indent="0" algn="ctr">
              <a:lnSpc>
                <a:spcPct val="114000"/>
              </a:lnSpc>
              <a:spcBef>
                <a:spcPts val="1000"/>
              </a:spcBef>
              <a:buNone/>
            </a:pPr>
            <a:endParaRPr lang="en-US" sz="2000" dirty="0">
              <a:solidFill>
                <a:srgbClr val="686868"/>
              </a:solidFill>
              <a:cs typeface="Times New Roman"/>
            </a:endParaRPr>
          </a:p>
          <a:p>
            <a:pPr marL="0" indent="0" algn="ctr">
              <a:lnSpc>
                <a:spcPct val="114000"/>
              </a:lnSpc>
              <a:spcBef>
                <a:spcPts val="1000"/>
              </a:spcBef>
              <a:buNone/>
            </a:pPr>
            <a:endParaRPr lang="en-US" sz="2000" dirty="0">
              <a:solidFill>
                <a:srgbClr val="686868"/>
              </a:solidFill>
              <a:cs typeface="Times New Roman"/>
            </a:endParaRPr>
          </a:p>
          <a:p>
            <a:pPr marL="0" indent="0" algn="ctr">
              <a:lnSpc>
                <a:spcPct val="114000"/>
              </a:lnSpc>
              <a:spcBef>
                <a:spcPts val="1000"/>
              </a:spcBef>
              <a:buNone/>
            </a:pPr>
            <a:r>
              <a:rPr lang="en-US" sz="3200" b="1" dirty="0">
                <a:solidFill>
                  <a:schemeClr val="tx1">
                    <a:lumMod val="75000"/>
                    <a:lumOff val="25000"/>
                  </a:schemeClr>
                </a:solidFill>
                <a:cs typeface="Times New Roman"/>
              </a:rPr>
              <a:t>I have no commercial disclosures to report.</a:t>
            </a:r>
          </a:p>
          <a:p>
            <a:pPr marL="0" indent="0" algn="ctr">
              <a:lnSpc>
                <a:spcPct val="114000"/>
              </a:lnSpc>
              <a:spcBef>
                <a:spcPts val="1000"/>
              </a:spcBef>
              <a:buNone/>
            </a:pPr>
            <a:endParaRPr lang="en-US" sz="2400" dirty="0">
              <a:cs typeface="Times New Roman"/>
            </a:endParaRPr>
          </a:p>
        </p:txBody>
      </p:sp>
      <p:sp>
        <p:nvSpPr>
          <p:cNvPr id="4" name="TextBox 3"/>
          <p:cNvSpPr txBox="1"/>
          <p:nvPr/>
        </p:nvSpPr>
        <p:spPr>
          <a:xfrm>
            <a:off x="457200" y="6311900"/>
            <a:ext cx="8077200" cy="307777"/>
          </a:xfrm>
          <a:prstGeom prst="rect">
            <a:avLst/>
          </a:prstGeom>
          <a:noFill/>
        </p:spPr>
        <p:txBody>
          <a:bodyPr wrap="square" rtlCol="0">
            <a:spAutoFit/>
          </a:bodyPr>
          <a:lstStyle/>
          <a:p>
            <a:pPr algn="ctr"/>
            <a:r>
              <a:rPr lang="en-US" sz="1400" b="1" i="1" dirty="0">
                <a:solidFill>
                  <a:srgbClr val="09108F"/>
                </a:solidFill>
                <a:latin typeface="Wingdings"/>
                <a:ea typeface="Wingdings"/>
                <a:cs typeface="Wingdings"/>
                <a:sym typeface="Wingdings"/>
              </a:rPr>
              <a:t></a:t>
            </a:r>
            <a:r>
              <a:rPr lang="en-US" sz="1400" b="1" i="1" dirty="0">
                <a:solidFill>
                  <a:srgbClr val="09108F"/>
                </a:solidFill>
              </a:rPr>
              <a:t>Campbell &amp; Associates Consulting </a:t>
            </a:r>
            <a:r>
              <a:rPr lang="mr-IN" sz="1400" b="1" i="1" dirty="0">
                <a:solidFill>
                  <a:srgbClr val="09108F"/>
                </a:solidFill>
              </a:rPr>
              <a:t>–</a:t>
            </a:r>
            <a:r>
              <a:rPr lang="en-US" sz="1400" b="1" i="1" dirty="0">
                <a:solidFill>
                  <a:srgbClr val="09108F"/>
                </a:solidFill>
              </a:rPr>
              <a:t>  Bridging Aging and Disability Research and Policy </a:t>
            </a:r>
          </a:p>
        </p:txBody>
      </p:sp>
    </p:spTree>
    <p:extLst>
      <p:ext uri="{BB962C8B-B14F-4D97-AF65-F5344CB8AC3E}">
        <p14:creationId xmlns:p14="http://schemas.microsoft.com/office/powerpoint/2010/main" val="2631599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686800" cy="762000"/>
          </a:xfrm>
        </p:spPr>
        <p:txBody>
          <a:bodyPr>
            <a:noAutofit/>
          </a:bodyPr>
          <a:lstStyle/>
          <a:p>
            <a:pPr marL="0" indent="0" algn="ctr">
              <a:lnSpc>
                <a:spcPct val="95000"/>
              </a:lnSpc>
              <a:spcBef>
                <a:spcPts val="0"/>
              </a:spcBef>
            </a:pPr>
            <a:r>
              <a:rPr lang="en-US" sz="3200" b="1" dirty="0">
                <a:cs typeface="Times New Roman"/>
              </a:rPr>
              <a:t>Setting the Stage</a:t>
            </a:r>
          </a:p>
        </p:txBody>
      </p:sp>
      <p:sp>
        <p:nvSpPr>
          <p:cNvPr id="3" name="Content Placeholder 2"/>
          <p:cNvSpPr>
            <a:spLocks noGrp="1"/>
          </p:cNvSpPr>
          <p:nvPr>
            <p:ph idx="1"/>
          </p:nvPr>
        </p:nvSpPr>
        <p:spPr>
          <a:xfrm>
            <a:off x="381000" y="1600200"/>
            <a:ext cx="8305800" cy="4343400"/>
          </a:xfrm>
        </p:spPr>
        <p:txBody>
          <a:bodyPr>
            <a:normAutofit/>
          </a:bodyPr>
          <a:lstStyle/>
          <a:p>
            <a:pPr marL="0" indent="0" algn="ctr">
              <a:lnSpc>
                <a:spcPct val="114000"/>
              </a:lnSpc>
              <a:spcBef>
                <a:spcPts val="1000"/>
              </a:spcBef>
              <a:buNone/>
            </a:pPr>
            <a:endParaRPr lang="en-US" sz="1600" dirty="0"/>
          </a:p>
          <a:p>
            <a:pPr marL="0" indent="0" algn="ctr">
              <a:lnSpc>
                <a:spcPct val="114000"/>
              </a:lnSpc>
              <a:spcBef>
                <a:spcPts val="0"/>
              </a:spcBef>
              <a:buNone/>
            </a:pPr>
            <a:r>
              <a:rPr lang="en-US" sz="2400" b="1" i="1" dirty="0">
                <a:solidFill>
                  <a:srgbClr val="00529B"/>
                </a:solidFill>
              </a:rPr>
              <a:t>To paraphrase Fernando Torres-Gil. . . </a:t>
            </a:r>
          </a:p>
          <a:p>
            <a:pPr marL="0" indent="0" algn="ctr">
              <a:lnSpc>
                <a:spcPct val="114000"/>
              </a:lnSpc>
              <a:spcBef>
                <a:spcPts val="0"/>
              </a:spcBef>
              <a:buNone/>
            </a:pPr>
            <a:endParaRPr lang="en-US" sz="2400" b="1" i="1" dirty="0">
              <a:solidFill>
                <a:srgbClr val="00529B"/>
              </a:solidFill>
            </a:endParaRPr>
          </a:p>
          <a:p>
            <a:pPr marL="0" indent="0" algn="ctr">
              <a:lnSpc>
                <a:spcPct val="114000"/>
              </a:lnSpc>
              <a:spcBef>
                <a:spcPts val="0"/>
              </a:spcBef>
              <a:buNone/>
            </a:pPr>
            <a:r>
              <a:rPr lang="en-US" sz="1800" dirty="0"/>
              <a:t>Increased longevity is propelling people with disabilities into the world of old-age.  And older adults who are enjoying unprecedented longevity and health will likely  experience, if they haven’t already, chronic conditions and impairments that will require them to confront a world that the younger disabled know well.  </a:t>
            </a:r>
          </a:p>
          <a:p>
            <a:pPr marL="0" indent="0" algn="ctr">
              <a:lnSpc>
                <a:spcPct val="114000"/>
              </a:lnSpc>
              <a:spcBef>
                <a:spcPts val="1000"/>
              </a:spcBef>
              <a:buNone/>
            </a:pPr>
            <a:r>
              <a:rPr lang="en-US" sz="1800" dirty="0"/>
              <a:t>Therefore, the time has come to bring an increased focus on the ‘nexus of aging and disability’ into gerontology research, policy and practice. </a:t>
            </a:r>
            <a:r>
              <a:rPr lang="en-US" sz="1800" baseline="30000" dirty="0"/>
              <a:t>(1)</a:t>
            </a:r>
          </a:p>
        </p:txBody>
      </p:sp>
      <p:sp>
        <p:nvSpPr>
          <p:cNvPr id="4" name="TextBox 3"/>
          <p:cNvSpPr txBox="1"/>
          <p:nvPr/>
        </p:nvSpPr>
        <p:spPr>
          <a:xfrm>
            <a:off x="457200" y="6311900"/>
            <a:ext cx="8077200" cy="307777"/>
          </a:xfrm>
          <a:prstGeom prst="rect">
            <a:avLst/>
          </a:prstGeom>
          <a:noFill/>
        </p:spPr>
        <p:txBody>
          <a:bodyPr wrap="square" rtlCol="0">
            <a:spAutoFit/>
          </a:bodyPr>
          <a:lstStyle/>
          <a:p>
            <a:pPr algn="ctr"/>
            <a:r>
              <a:rPr lang="en-US" sz="1400" b="1" i="1" dirty="0">
                <a:solidFill>
                  <a:srgbClr val="09108F"/>
                </a:solidFill>
                <a:latin typeface="Wingdings"/>
                <a:ea typeface="Wingdings"/>
                <a:cs typeface="Wingdings"/>
                <a:sym typeface="Wingdings"/>
              </a:rPr>
              <a:t></a:t>
            </a:r>
            <a:r>
              <a:rPr lang="en-US" sz="1400" b="1" i="1" dirty="0">
                <a:solidFill>
                  <a:srgbClr val="09108F"/>
                </a:solidFill>
              </a:rPr>
              <a:t>Campbell &amp; Associates Consulting </a:t>
            </a:r>
            <a:r>
              <a:rPr lang="mr-IN" sz="1400" b="1" i="1" dirty="0">
                <a:solidFill>
                  <a:srgbClr val="09108F"/>
                </a:solidFill>
              </a:rPr>
              <a:t>–</a:t>
            </a:r>
            <a:r>
              <a:rPr lang="en-US" sz="1400" b="1" i="1" dirty="0">
                <a:solidFill>
                  <a:srgbClr val="09108F"/>
                </a:solidFill>
              </a:rPr>
              <a:t>  Bridging Aging and Disability Research and Policy </a:t>
            </a:r>
          </a:p>
        </p:txBody>
      </p:sp>
    </p:spTree>
    <p:extLst>
      <p:ext uri="{BB962C8B-B14F-4D97-AF65-F5344CB8AC3E}">
        <p14:creationId xmlns:p14="http://schemas.microsoft.com/office/powerpoint/2010/main" val="2221183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0"/>
            <a:ext cx="8686800" cy="685800"/>
          </a:xfrm>
        </p:spPr>
        <p:txBody>
          <a:bodyPr>
            <a:noAutofit/>
          </a:bodyPr>
          <a:lstStyle/>
          <a:p>
            <a:pPr algn="ctr">
              <a:lnSpc>
                <a:spcPct val="95000"/>
              </a:lnSpc>
            </a:pPr>
            <a:r>
              <a:rPr lang="en-US" sz="3200" b="1" dirty="0">
                <a:cs typeface="Times New Roman"/>
              </a:rPr>
              <a:t>Presentation Objectives </a:t>
            </a:r>
          </a:p>
        </p:txBody>
      </p:sp>
      <p:sp>
        <p:nvSpPr>
          <p:cNvPr id="3" name="Content Placeholder 2"/>
          <p:cNvSpPr>
            <a:spLocks noGrp="1"/>
          </p:cNvSpPr>
          <p:nvPr>
            <p:ph idx="1"/>
          </p:nvPr>
        </p:nvSpPr>
        <p:spPr>
          <a:xfrm>
            <a:off x="381000" y="1524000"/>
            <a:ext cx="8382000" cy="4419600"/>
          </a:xfrm>
        </p:spPr>
        <p:txBody>
          <a:bodyPr>
            <a:normAutofit fontScale="92500" lnSpcReduction="10000"/>
          </a:bodyPr>
          <a:lstStyle/>
          <a:p>
            <a:pPr marL="457200" lvl="1" indent="0" algn="ctr">
              <a:spcBef>
                <a:spcPts val="1000"/>
              </a:spcBef>
              <a:buNone/>
            </a:pPr>
            <a:r>
              <a:rPr lang="en-US" sz="2400" b="1" dirty="0">
                <a:cs typeface="Times New Roman"/>
              </a:rPr>
              <a:t>Respond to the question</a:t>
            </a:r>
          </a:p>
          <a:p>
            <a:pPr marL="457200" lvl="1" indent="0" algn="ctr">
              <a:spcBef>
                <a:spcPts val="1000"/>
              </a:spcBef>
              <a:buNone/>
            </a:pPr>
            <a:r>
              <a:rPr lang="en-US" sz="2600" b="1" dirty="0">
                <a:cs typeface="Times New Roman"/>
              </a:rPr>
              <a:t> </a:t>
            </a:r>
            <a:r>
              <a:rPr lang="en-US" sz="2400" b="1" dirty="0">
                <a:cs typeface="Times New Roman"/>
              </a:rPr>
              <a:t>“Why Increased Focus on Aging </a:t>
            </a:r>
            <a:r>
              <a:rPr lang="en-US" sz="2400" b="1" i="1" dirty="0">
                <a:cs typeface="Times New Roman"/>
              </a:rPr>
              <a:t>with</a:t>
            </a:r>
            <a:r>
              <a:rPr lang="en-US" sz="2400" b="1" dirty="0">
                <a:cs typeface="Times New Roman"/>
              </a:rPr>
              <a:t> Disability Matters to Gerontology Research, Policy and Practice” </a:t>
            </a:r>
          </a:p>
          <a:p>
            <a:pPr marL="457200" lvl="1" indent="0" algn="ctr">
              <a:spcBef>
                <a:spcPts val="1000"/>
              </a:spcBef>
              <a:buNone/>
            </a:pPr>
            <a:r>
              <a:rPr lang="en-US" sz="2400" b="1" dirty="0">
                <a:cs typeface="Times New Roman"/>
              </a:rPr>
              <a:t>by: </a:t>
            </a:r>
          </a:p>
          <a:p>
            <a:pPr lvl="1">
              <a:lnSpc>
                <a:spcPct val="114000"/>
              </a:lnSpc>
              <a:spcBef>
                <a:spcPts val="1000"/>
              </a:spcBef>
              <a:buFont typeface="Wingdings" pitchFamily="2" charset="2"/>
              <a:buChar char="Ø"/>
            </a:pPr>
            <a:r>
              <a:rPr lang="en-US" sz="2200" b="1" i="1" dirty="0">
                <a:solidFill>
                  <a:srgbClr val="00529B"/>
                </a:solidFill>
                <a:cs typeface="Times New Roman"/>
              </a:rPr>
              <a:t>Describing </a:t>
            </a:r>
            <a:r>
              <a:rPr lang="en-US" sz="2200" dirty="0">
                <a:cs typeface="Times New Roman"/>
              </a:rPr>
              <a:t>the changing demographics driving the the ‘nexus of aging with disability’.</a:t>
            </a:r>
          </a:p>
          <a:p>
            <a:pPr lvl="1">
              <a:lnSpc>
                <a:spcPct val="114000"/>
              </a:lnSpc>
              <a:spcBef>
                <a:spcPts val="1000"/>
              </a:spcBef>
              <a:buFont typeface="Wingdings" pitchFamily="2" charset="2"/>
              <a:buChar char="Ø"/>
            </a:pPr>
            <a:r>
              <a:rPr lang="en-US" sz="2200" b="1" i="1" dirty="0">
                <a:solidFill>
                  <a:srgbClr val="00529B"/>
                </a:solidFill>
                <a:cs typeface="Times New Roman"/>
              </a:rPr>
              <a:t>Highlighting</a:t>
            </a:r>
            <a:r>
              <a:rPr lang="en-US" sz="2200" dirty="0">
                <a:solidFill>
                  <a:srgbClr val="686868"/>
                </a:solidFill>
                <a:cs typeface="Times New Roman"/>
              </a:rPr>
              <a:t> </a:t>
            </a:r>
            <a:r>
              <a:rPr lang="en-US" sz="2200" dirty="0">
                <a:cs typeface="Times New Roman"/>
              </a:rPr>
              <a:t>the shared health challenges experienced by this emerging population; and</a:t>
            </a:r>
          </a:p>
          <a:p>
            <a:pPr lvl="1">
              <a:lnSpc>
                <a:spcPct val="114000"/>
              </a:lnSpc>
              <a:spcBef>
                <a:spcPts val="1000"/>
              </a:spcBef>
              <a:buFont typeface="Wingdings" pitchFamily="2" charset="2"/>
              <a:buChar char="Ø"/>
            </a:pPr>
            <a:r>
              <a:rPr lang="en-US" sz="2200" b="1" i="1" dirty="0">
                <a:solidFill>
                  <a:srgbClr val="00529B"/>
                </a:solidFill>
                <a:cs typeface="Times New Roman"/>
              </a:rPr>
              <a:t>Identifying </a:t>
            </a:r>
            <a:r>
              <a:rPr lang="en-US" sz="2200" dirty="0">
                <a:cs typeface="Times New Roman"/>
              </a:rPr>
              <a:t>opportunities for advancing knowledge of disablement across adulthood by addressing gaps and strengthening gerontology research, policy, and programs. </a:t>
            </a:r>
            <a:r>
              <a:rPr lang="en-US" sz="2200" spc="113" dirty="0">
                <a:ln w="0">
                  <a:solidFill>
                    <a:srgbClr val="19468D"/>
                  </a:solidFill>
                </a:ln>
                <a:cs typeface="Calibri" panose="020F0502020204030204" pitchFamily="34" charset="0"/>
              </a:rPr>
              <a:t>  </a:t>
            </a:r>
            <a:endParaRPr lang="en-US" sz="2200" dirty="0">
              <a:cs typeface="Times New Roman"/>
            </a:endParaRPr>
          </a:p>
        </p:txBody>
      </p:sp>
      <p:sp>
        <p:nvSpPr>
          <p:cNvPr id="4" name="TextBox 3"/>
          <p:cNvSpPr txBox="1"/>
          <p:nvPr/>
        </p:nvSpPr>
        <p:spPr>
          <a:xfrm>
            <a:off x="457200" y="6311900"/>
            <a:ext cx="8077200" cy="307777"/>
          </a:xfrm>
          <a:prstGeom prst="rect">
            <a:avLst/>
          </a:prstGeom>
          <a:noFill/>
        </p:spPr>
        <p:txBody>
          <a:bodyPr wrap="square" rtlCol="0">
            <a:spAutoFit/>
          </a:bodyPr>
          <a:lstStyle/>
          <a:p>
            <a:pPr algn="ctr"/>
            <a:r>
              <a:rPr lang="en-US" sz="1400" b="1" i="1" dirty="0">
                <a:solidFill>
                  <a:srgbClr val="09108F"/>
                </a:solidFill>
                <a:latin typeface="Wingdings"/>
                <a:ea typeface="Wingdings"/>
                <a:cs typeface="Wingdings"/>
                <a:sym typeface="Wingdings"/>
              </a:rPr>
              <a:t></a:t>
            </a:r>
            <a:r>
              <a:rPr lang="en-US" sz="1400" b="1" i="1" dirty="0">
                <a:solidFill>
                  <a:srgbClr val="09108F"/>
                </a:solidFill>
              </a:rPr>
              <a:t>Campbell &amp; Associates Consulting </a:t>
            </a:r>
            <a:r>
              <a:rPr lang="mr-IN" sz="1400" b="1" i="1" dirty="0">
                <a:solidFill>
                  <a:srgbClr val="09108F"/>
                </a:solidFill>
              </a:rPr>
              <a:t>–</a:t>
            </a:r>
            <a:r>
              <a:rPr lang="en-US" sz="1400" b="1" i="1" dirty="0">
                <a:solidFill>
                  <a:srgbClr val="09108F"/>
                </a:solidFill>
              </a:rPr>
              <a:t>  Bridging Aging and Disability Research and Policy </a:t>
            </a:r>
          </a:p>
        </p:txBody>
      </p:sp>
    </p:spTree>
    <p:extLst>
      <p:ext uri="{BB962C8B-B14F-4D97-AF65-F5344CB8AC3E}">
        <p14:creationId xmlns:p14="http://schemas.microsoft.com/office/powerpoint/2010/main" val="2946267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4400"/>
            <a:ext cx="8686800" cy="765843"/>
          </a:xfrm>
        </p:spPr>
        <p:txBody>
          <a:bodyPr>
            <a:noAutofit/>
          </a:bodyPr>
          <a:lstStyle/>
          <a:p>
            <a:pPr algn="ctr">
              <a:lnSpc>
                <a:spcPct val="90000"/>
              </a:lnSpc>
            </a:pPr>
            <a:br>
              <a:rPr lang="en-US" sz="2800" b="1" spc="200" dirty="0">
                <a:cs typeface="Calibri" panose="020F0502020204030204" pitchFamily="34" charset="0"/>
              </a:rPr>
            </a:br>
            <a:r>
              <a:rPr lang="en-US" sz="3200" b="1" spc="200" dirty="0">
                <a:cs typeface="Calibri" panose="020F0502020204030204" pitchFamily="34" charset="0"/>
              </a:rPr>
              <a:t>Key Trends in the Changing Demographics of Aging </a:t>
            </a:r>
            <a:r>
              <a:rPr lang="en-US" sz="3200" b="1" i="1" spc="200" dirty="0">
                <a:cs typeface="Calibri" panose="020F0502020204030204" pitchFamily="34" charset="0"/>
              </a:rPr>
              <a:t>and</a:t>
            </a:r>
            <a:r>
              <a:rPr lang="en-US" sz="3200" i="1" spc="200" dirty="0">
                <a:cs typeface="Calibri" panose="020F0502020204030204" pitchFamily="34" charset="0"/>
              </a:rPr>
              <a:t> </a:t>
            </a:r>
            <a:r>
              <a:rPr lang="en-US" sz="3200" b="1" spc="200" dirty="0">
                <a:cs typeface="Calibri" panose="020F0502020204030204" pitchFamily="34" charset="0"/>
              </a:rPr>
              <a:t>Disability</a:t>
            </a:r>
            <a:br>
              <a:rPr lang="en-US" sz="3200" b="1" spc="200" dirty="0">
                <a:cs typeface="Calibri" panose="020F0502020204030204" pitchFamily="34" charset="0"/>
              </a:rPr>
            </a:br>
            <a:endParaRPr lang="en-US" sz="3200" b="1" dirty="0">
              <a:latin typeface="Times New Roman"/>
              <a:cs typeface="Times New Roman"/>
            </a:endParaRPr>
          </a:p>
        </p:txBody>
      </p:sp>
      <p:sp>
        <p:nvSpPr>
          <p:cNvPr id="3" name="Content Placeholder 2"/>
          <p:cNvSpPr>
            <a:spLocks noGrp="1"/>
          </p:cNvSpPr>
          <p:nvPr>
            <p:ph idx="1"/>
          </p:nvPr>
        </p:nvSpPr>
        <p:spPr>
          <a:xfrm>
            <a:off x="457200" y="1752600"/>
            <a:ext cx="8382000" cy="4406900"/>
          </a:xfrm>
        </p:spPr>
        <p:txBody>
          <a:bodyPr>
            <a:normAutofit lnSpcReduction="10000"/>
          </a:bodyPr>
          <a:lstStyle/>
          <a:p>
            <a:pPr>
              <a:buFont typeface="Arial" panose="020B0604020202020204" pitchFamily="34" charset="0"/>
              <a:buChar char="•"/>
            </a:pPr>
            <a:r>
              <a:rPr lang="en-US" sz="1800" b="1" i="1" dirty="0">
                <a:solidFill>
                  <a:srgbClr val="00529B"/>
                </a:solidFill>
                <a:cs typeface="Times New Roman"/>
              </a:rPr>
              <a:t>Increased Overall Disability Prevalence</a:t>
            </a:r>
            <a:r>
              <a:rPr lang="en-US" sz="1800" dirty="0">
                <a:solidFill>
                  <a:srgbClr val="00529B"/>
                </a:solidFill>
                <a:cs typeface="Times New Roman"/>
              </a:rPr>
              <a:t>: </a:t>
            </a:r>
            <a:r>
              <a:rPr lang="en-US" sz="1800" dirty="0">
                <a:cs typeface="Times New Roman"/>
              </a:rPr>
              <a:t>The total number of non-institutionalized civilians 18 and older reporting disability increased by 2 million between 2005 &amp; 2010 due higher rates of chronic conditions (e.g., </a:t>
            </a:r>
            <a:r>
              <a:rPr lang="en-US" sz="1800" dirty="0"/>
              <a:t>obesity, diabetes, substance abuse and cognitive impairment)</a:t>
            </a:r>
            <a:r>
              <a:rPr lang="en-US" sz="1800" dirty="0">
                <a:cs typeface="Times New Roman"/>
              </a:rPr>
              <a:t>. </a:t>
            </a:r>
            <a:r>
              <a:rPr lang="en-US" sz="1800" baseline="30000" dirty="0">
                <a:cs typeface="Times New Roman"/>
              </a:rPr>
              <a:t>(2)(3)(17)</a:t>
            </a:r>
          </a:p>
          <a:p>
            <a:pPr>
              <a:buFont typeface="Arial" panose="020B0604020202020204" pitchFamily="34" charset="0"/>
              <a:buChar char="•"/>
            </a:pPr>
            <a:r>
              <a:rPr lang="en-US" sz="1800" b="1" i="1" dirty="0">
                <a:solidFill>
                  <a:srgbClr val="00529B"/>
                </a:solidFill>
                <a:cs typeface="Times New Roman"/>
              </a:rPr>
              <a:t>I</a:t>
            </a:r>
            <a:r>
              <a:rPr lang="en-US" sz="1800" b="1" i="1" dirty="0">
                <a:solidFill>
                  <a:srgbClr val="00529B"/>
                </a:solidFill>
              </a:rPr>
              <a:t>ncreased Survivorship &amp; Life Expectancy</a:t>
            </a:r>
            <a:r>
              <a:rPr lang="en-US" sz="1800" dirty="0">
                <a:solidFill>
                  <a:srgbClr val="09108F"/>
                </a:solidFill>
              </a:rPr>
              <a:t>:</a:t>
            </a:r>
            <a:r>
              <a:rPr lang="en-US" sz="1800" dirty="0">
                <a:solidFill>
                  <a:srgbClr val="0070C0"/>
                </a:solidFill>
              </a:rPr>
              <a:t> </a:t>
            </a:r>
            <a:r>
              <a:rPr lang="en-US" sz="1800" dirty="0"/>
              <a:t>C</a:t>
            </a:r>
            <a:r>
              <a:rPr lang="en-US" sz="1800" dirty="0">
                <a:cs typeface="Times New Roman"/>
              </a:rPr>
              <a:t>linical and epidemiological research indicate i</a:t>
            </a:r>
            <a:r>
              <a:rPr lang="en-US" sz="1800" dirty="0"/>
              <a:t>ncreased survivorship from disease and disability is occurring at all ages of the life course and across types of impairments, including among those with intellectual and developmental disabilities. </a:t>
            </a:r>
            <a:r>
              <a:rPr lang="en-US" sz="1800" baseline="30000" dirty="0"/>
              <a:t>(4)(5)(6)(7)</a:t>
            </a:r>
            <a:endParaRPr lang="en-US" sz="1800" baseline="30000" dirty="0">
              <a:cs typeface="Times New Roman"/>
            </a:endParaRPr>
          </a:p>
          <a:p>
            <a:pPr>
              <a:spcBef>
                <a:spcPts val="1000"/>
              </a:spcBef>
              <a:buFont typeface="Arial" panose="020B0604020202020204" pitchFamily="34" charset="0"/>
              <a:buChar char="•"/>
            </a:pPr>
            <a:r>
              <a:rPr lang="en-US" sz="1800" b="1" i="1" dirty="0">
                <a:solidFill>
                  <a:srgbClr val="00529B"/>
                </a:solidFill>
                <a:cs typeface="Times New Roman"/>
              </a:rPr>
              <a:t>Increased Rates of Disability with Age</a:t>
            </a:r>
            <a:r>
              <a:rPr lang="en-US" sz="1800" b="1" dirty="0">
                <a:solidFill>
                  <a:srgbClr val="00529B"/>
                </a:solidFill>
                <a:cs typeface="Times New Roman"/>
              </a:rPr>
              <a:t>:</a:t>
            </a:r>
            <a:r>
              <a:rPr lang="en-US" sz="1800" b="1" i="1" dirty="0">
                <a:solidFill>
                  <a:srgbClr val="09108F"/>
                </a:solidFill>
                <a:cs typeface="Times New Roman"/>
              </a:rPr>
              <a:t> </a:t>
            </a:r>
            <a:r>
              <a:rPr lang="en-US" sz="1800" dirty="0">
                <a:cs typeface="Times New Roman"/>
              </a:rPr>
              <a:t>Prevalence of disability increases across the life span from 10.7% for persons age 21–64, to 25.4% for 65 –74- year-olds, and 49.8% for those 75 and over. </a:t>
            </a:r>
            <a:r>
              <a:rPr lang="en-US" sz="1800" baseline="30000" dirty="0">
                <a:cs typeface="Times New Roman"/>
              </a:rPr>
              <a:t>(8)(9)(10) </a:t>
            </a:r>
          </a:p>
          <a:p>
            <a:pPr>
              <a:spcBef>
                <a:spcPts val="1000"/>
              </a:spcBef>
              <a:buFont typeface="Arial" panose="020B0604020202020204" pitchFamily="34" charset="0"/>
              <a:buChar char="•"/>
            </a:pPr>
            <a:r>
              <a:rPr lang="en-US" sz="1800" b="1" i="1" dirty="0">
                <a:solidFill>
                  <a:srgbClr val="00529B"/>
                </a:solidFill>
                <a:cs typeface="Calibri" panose="020F0502020204030204" pitchFamily="34" charset="0"/>
              </a:rPr>
              <a:t>Increasing Intersection of Disability &amp; Aging</a:t>
            </a:r>
            <a:r>
              <a:rPr lang="en-US" sz="1800" i="1" dirty="0">
                <a:cs typeface="Calibri" panose="020F0502020204030204" pitchFamily="34" charset="0"/>
              </a:rPr>
              <a:t>: </a:t>
            </a:r>
            <a:r>
              <a:rPr lang="en-US" sz="1800" dirty="0">
                <a:cs typeface="Calibri" panose="020F0502020204030204" pitchFamily="34" charset="0"/>
              </a:rPr>
              <a:t>Half of all older adults reported  experiencing activity limitations before age 65</a:t>
            </a:r>
            <a:r>
              <a:rPr lang="en-US" sz="1800" baseline="30000" dirty="0">
                <a:cs typeface="Calibri" panose="020F0502020204030204" pitchFamily="34" charset="0"/>
              </a:rPr>
              <a:t>.(3)(4) (8)(9)</a:t>
            </a:r>
            <a:r>
              <a:rPr lang="en-US" sz="1800" baseline="30000" dirty="0">
                <a:cs typeface="Times New Roman"/>
              </a:rPr>
              <a:t>. </a:t>
            </a:r>
            <a:endParaRPr lang="en-US" sz="1800" baseline="30000" dirty="0">
              <a:cs typeface="Calibri" panose="020F0502020204030204" pitchFamily="34" charset="0"/>
            </a:endParaRPr>
          </a:p>
          <a:p>
            <a:pPr>
              <a:spcBef>
                <a:spcPts val="1000"/>
              </a:spcBef>
              <a:buFont typeface="Arial" panose="020B0604020202020204" pitchFamily="34" charset="0"/>
              <a:buChar char="•"/>
            </a:pPr>
            <a:r>
              <a:rPr lang="en-US" sz="1800" b="1" i="1" dirty="0">
                <a:solidFill>
                  <a:srgbClr val="00529B"/>
                </a:solidFill>
              </a:rPr>
              <a:t>Increasing Societal Aging</a:t>
            </a:r>
            <a:r>
              <a:rPr lang="en-US" sz="1800" b="1" dirty="0">
                <a:solidFill>
                  <a:srgbClr val="00529B"/>
                </a:solidFill>
              </a:rPr>
              <a:t>:</a:t>
            </a:r>
            <a:r>
              <a:rPr lang="en-US" sz="1800" b="1" dirty="0">
                <a:solidFill>
                  <a:srgbClr val="09108F"/>
                </a:solidFill>
              </a:rPr>
              <a:t> </a:t>
            </a:r>
            <a:r>
              <a:rPr lang="en-US" sz="1800" dirty="0"/>
              <a:t>Between now and 2060, the percentage of the U.S. population 65 and over will rise from 15% to nearly 24% (or 1 in 4). </a:t>
            </a:r>
            <a:r>
              <a:rPr lang="en-US" sz="1800" baseline="30000" dirty="0"/>
              <a:t>(3)(9) </a:t>
            </a:r>
          </a:p>
          <a:p>
            <a:pPr marL="57150" indent="0">
              <a:buNone/>
            </a:pPr>
            <a:endParaRPr lang="en-US" sz="2100" dirty="0">
              <a:latin typeface="Times New Roman"/>
              <a:cs typeface="Times New Roman"/>
            </a:endParaRPr>
          </a:p>
        </p:txBody>
      </p:sp>
      <p:sp>
        <p:nvSpPr>
          <p:cNvPr id="4" name="TextBox 3"/>
          <p:cNvSpPr txBox="1"/>
          <p:nvPr/>
        </p:nvSpPr>
        <p:spPr>
          <a:xfrm>
            <a:off x="457200" y="6311900"/>
            <a:ext cx="8077200" cy="307777"/>
          </a:xfrm>
          <a:prstGeom prst="rect">
            <a:avLst/>
          </a:prstGeom>
          <a:noFill/>
        </p:spPr>
        <p:txBody>
          <a:bodyPr wrap="square" rtlCol="0">
            <a:spAutoFit/>
          </a:bodyPr>
          <a:lstStyle/>
          <a:p>
            <a:pPr algn="ctr"/>
            <a:r>
              <a:rPr lang="en-US" sz="1400" b="1" i="1" dirty="0">
                <a:solidFill>
                  <a:srgbClr val="09108F"/>
                </a:solidFill>
                <a:latin typeface="Wingdings"/>
                <a:ea typeface="Wingdings"/>
                <a:cs typeface="Wingdings"/>
                <a:sym typeface="Wingdings"/>
              </a:rPr>
              <a:t></a:t>
            </a:r>
            <a:r>
              <a:rPr lang="en-US" sz="1400" b="1" i="1" dirty="0">
                <a:solidFill>
                  <a:srgbClr val="09108F"/>
                </a:solidFill>
              </a:rPr>
              <a:t>Campbell &amp; Associates Consulting </a:t>
            </a:r>
            <a:r>
              <a:rPr lang="mr-IN" sz="1400" b="1" i="1" dirty="0">
                <a:solidFill>
                  <a:srgbClr val="09108F"/>
                </a:solidFill>
              </a:rPr>
              <a:t>–</a:t>
            </a:r>
            <a:r>
              <a:rPr lang="en-US" sz="1400" b="1" i="1" dirty="0">
                <a:solidFill>
                  <a:srgbClr val="09108F"/>
                </a:solidFill>
              </a:rPr>
              <a:t>  Bridging Aging and Disability Research and Policy </a:t>
            </a:r>
          </a:p>
        </p:txBody>
      </p:sp>
    </p:spTree>
    <p:extLst>
      <p:ext uri="{BB962C8B-B14F-4D97-AF65-F5344CB8AC3E}">
        <p14:creationId xmlns:p14="http://schemas.microsoft.com/office/powerpoint/2010/main" val="1785039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0557"/>
            <a:ext cx="8686800" cy="765843"/>
          </a:xfrm>
        </p:spPr>
        <p:txBody>
          <a:bodyPr>
            <a:noAutofit/>
          </a:bodyPr>
          <a:lstStyle/>
          <a:p>
            <a:pPr algn="ctr">
              <a:lnSpc>
                <a:spcPct val="90000"/>
              </a:lnSpc>
            </a:pPr>
            <a:br>
              <a:rPr lang="en-US" sz="2800" b="1" spc="200" dirty="0">
                <a:cs typeface="Calibri" panose="020F0502020204030204" pitchFamily="34" charset="0"/>
              </a:rPr>
            </a:br>
            <a:r>
              <a:rPr lang="en-US" sz="3200" b="1" spc="200" dirty="0">
                <a:cs typeface="Calibri" panose="020F0502020204030204" pitchFamily="34" charset="0"/>
              </a:rPr>
              <a:t>Net Result of Demographic Trends</a:t>
            </a:r>
            <a:r>
              <a:rPr lang="en-US" sz="2800" b="1" spc="200" dirty="0">
                <a:cs typeface="Calibri" panose="020F0502020204030204" pitchFamily="34" charset="0"/>
              </a:rPr>
              <a:t>: </a:t>
            </a:r>
            <a:r>
              <a:rPr lang="en-US" sz="3200" b="1" spc="200" dirty="0">
                <a:cs typeface="Calibri" panose="020F0502020204030204" pitchFamily="34" charset="0"/>
              </a:rPr>
              <a:t>Emerging Nexus of Aging w</a:t>
            </a:r>
            <a:r>
              <a:rPr lang="en-US" sz="3200" b="1" i="1" spc="200" dirty="0">
                <a:cs typeface="Calibri" panose="020F0502020204030204" pitchFamily="34" charset="0"/>
              </a:rPr>
              <a:t>ith </a:t>
            </a:r>
            <a:r>
              <a:rPr lang="en-US" sz="3200" b="1" spc="200" dirty="0">
                <a:cs typeface="Calibri" panose="020F0502020204030204" pitchFamily="34" charset="0"/>
              </a:rPr>
              <a:t>Disability</a:t>
            </a:r>
            <a:br>
              <a:rPr lang="en-US" sz="3200" b="1" spc="200" dirty="0">
                <a:cs typeface="Calibri" panose="020F0502020204030204" pitchFamily="34" charset="0"/>
              </a:rPr>
            </a:br>
            <a:endParaRPr lang="en-US" sz="3200" b="1" dirty="0">
              <a:latin typeface="Times New Roman"/>
              <a:cs typeface="Times New Roman"/>
            </a:endParaRPr>
          </a:p>
        </p:txBody>
      </p:sp>
      <p:sp>
        <p:nvSpPr>
          <p:cNvPr id="3" name="Content Placeholder 2"/>
          <p:cNvSpPr>
            <a:spLocks noGrp="1"/>
          </p:cNvSpPr>
          <p:nvPr>
            <p:ph idx="1"/>
          </p:nvPr>
        </p:nvSpPr>
        <p:spPr>
          <a:xfrm>
            <a:off x="381000" y="1824957"/>
            <a:ext cx="8458200" cy="4271043"/>
          </a:xfrm>
        </p:spPr>
        <p:txBody>
          <a:bodyPr>
            <a:normAutofit fontScale="92500"/>
          </a:bodyPr>
          <a:lstStyle/>
          <a:p>
            <a:pPr>
              <a:spcBef>
                <a:spcPts val="600"/>
              </a:spcBef>
              <a:buClr>
                <a:schemeClr val="tx1"/>
              </a:buClr>
              <a:buFont typeface="Arial" panose="020B0604020202020204" pitchFamily="34" charset="0"/>
              <a:buChar char="•"/>
            </a:pPr>
            <a:r>
              <a:rPr lang="en-US" sz="2200" b="1" i="1" dirty="0">
                <a:solidFill>
                  <a:srgbClr val="00529B"/>
                </a:solidFill>
                <a:cs typeface="Calibri" panose="020F0502020204030204" pitchFamily="34" charset="0"/>
              </a:rPr>
              <a:t>“Nexus of Aging with Disability”: </a:t>
            </a:r>
            <a:r>
              <a:rPr lang="en-US" sz="2200" dirty="0">
                <a:cs typeface="Calibri" panose="020F0502020204030204" pitchFamily="34" charset="0"/>
              </a:rPr>
              <a:t>As early as 2002,</a:t>
            </a:r>
            <a:r>
              <a:rPr lang="en-US" sz="2200" b="1" i="1" dirty="0">
                <a:cs typeface="Calibri" panose="020F0502020204030204" pitchFamily="34" charset="0"/>
              </a:rPr>
              <a:t> </a:t>
            </a:r>
            <a:r>
              <a:rPr lang="en-US" sz="2200" dirty="0">
                <a:cs typeface="Calibri" panose="020F0502020204030204" pitchFamily="34" charset="0"/>
              </a:rPr>
              <a:t>Torres-Gil &amp; Moga used this terminology to describe the growing demographic intersection of adults living with significant impairments and chronic conditions who are surviving long enough to </a:t>
            </a:r>
            <a:r>
              <a:rPr lang="en-US" sz="2200" i="1" dirty="0">
                <a:cs typeface="Calibri" panose="020F0502020204030204" pitchFamily="34" charset="0"/>
              </a:rPr>
              <a:t>age with disabilities</a:t>
            </a:r>
            <a:r>
              <a:rPr lang="en-US" sz="2200" dirty="0">
                <a:cs typeface="Calibri" panose="020F0502020204030204" pitchFamily="34" charset="0"/>
              </a:rPr>
              <a:t>. The authors argued that </a:t>
            </a:r>
            <a:r>
              <a:rPr lang="en-US" sz="2200" i="1" dirty="0">
                <a:cs typeface="Calibri" panose="020F0502020204030204" pitchFamily="34" charset="0"/>
              </a:rPr>
              <a:t>“aging with disability”(or AwD) </a:t>
            </a:r>
            <a:r>
              <a:rPr lang="en-US" sz="2200" dirty="0">
                <a:cs typeface="Calibri" panose="020F0502020204030204" pitchFamily="34" charset="0"/>
              </a:rPr>
              <a:t>is becoming a shared experience of individuals with both early and later onset of disability</a:t>
            </a:r>
            <a:r>
              <a:rPr lang="en-US" sz="2200" i="1" dirty="0">
                <a:cs typeface="Calibri" panose="020F0502020204030204" pitchFamily="34" charset="0"/>
              </a:rPr>
              <a:t>.</a:t>
            </a:r>
            <a:r>
              <a:rPr lang="en-US" sz="2200" i="1" baseline="30000" dirty="0">
                <a:cs typeface="Calibri" panose="020F0502020204030204" pitchFamily="34" charset="0"/>
              </a:rPr>
              <a:t>(11)</a:t>
            </a:r>
            <a:r>
              <a:rPr lang="en-US" sz="2200" i="1" dirty="0">
                <a:solidFill>
                  <a:srgbClr val="686868"/>
                </a:solidFill>
                <a:highlight>
                  <a:srgbClr val="FFFF00"/>
                </a:highlight>
                <a:cs typeface="Calibri" panose="020F0502020204030204" pitchFamily="34" charset="0"/>
              </a:rPr>
              <a:t> </a:t>
            </a:r>
          </a:p>
          <a:p>
            <a:pPr marL="400050">
              <a:spcBef>
                <a:spcPts val="600"/>
              </a:spcBef>
              <a:buClr>
                <a:schemeClr val="tx1"/>
              </a:buClr>
              <a:buFont typeface="Arial" panose="020B0604020202020204" pitchFamily="34" charset="0"/>
              <a:buChar char="•"/>
            </a:pPr>
            <a:r>
              <a:rPr lang="en-US" sz="2200" b="1" i="1" dirty="0">
                <a:solidFill>
                  <a:srgbClr val="00529B"/>
                </a:solidFill>
                <a:cs typeface="Calibri" panose="020F0502020204030204" pitchFamily="34" charset="0"/>
              </a:rPr>
              <a:t>Intersecting Cohorts and Shared Health Challenges: </a:t>
            </a:r>
            <a:r>
              <a:rPr lang="en-US" sz="2200" dirty="0">
                <a:cs typeface="Calibri" panose="020F0502020204030204" pitchFamily="34" charset="0"/>
              </a:rPr>
              <a:t>So instead of distinct populations, as some models suggest, the ‘aging </a:t>
            </a:r>
            <a:r>
              <a:rPr lang="en-US" sz="2200" i="1" dirty="0">
                <a:cs typeface="Calibri" panose="020F0502020204030204" pitchFamily="34" charset="0"/>
              </a:rPr>
              <a:t>with</a:t>
            </a:r>
            <a:r>
              <a:rPr lang="en-US" sz="2200" dirty="0">
                <a:cs typeface="Calibri" panose="020F0502020204030204" pitchFamily="34" charset="0"/>
              </a:rPr>
              <a:t> disability’ population consists of intersecting cohorts of middle-aged and older adults, who are at risk of developing unique and shared health challenges and impairments which may further undermine independence and participation and increase the need for both aging and disability services and supports</a:t>
            </a:r>
            <a:r>
              <a:rPr lang="en-US" sz="2200" baseline="30000" dirty="0">
                <a:cs typeface="Calibri" panose="020F0502020204030204" pitchFamily="34" charset="0"/>
              </a:rPr>
              <a:t>.(10)(12) (13)(14)(15) </a:t>
            </a:r>
          </a:p>
        </p:txBody>
      </p:sp>
      <p:sp>
        <p:nvSpPr>
          <p:cNvPr id="4" name="TextBox 3"/>
          <p:cNvSpPr txBox="1"/>
          <p:nvPr/>
        </p:nvSpPr>
        <p:spPr>
          <a:xfrm>
            <a:off x="457200" y="6311900"/>
            <a:ext cx="8077200" cy="307777"/>
          </a:xfrm>
          <a:prstGeom prst="rect">
            <a:avLst/>
          </a:prstGeom>
          <a:noFill/>
        </p:spPr>
        <p:txBody>
          <a:bodyPr wrap="square" rtlCol="0">
            <a:spAutoFit/>
          </a:bodyPr>
          <a:lstStyle/>
          <a:p>
            <a:pPr algn="ctr"/>
            <a:r>
              <a:rPr lang="en-US" sz="1400" b="1" i="1" dirty="0">
                <a:solidFill>
                  <a:srgbClr val="09108F"/>
                </a:solidFill>
                <a:latin typeface="Wingdings"/>
                <a:ea typeface="Wingdings"/>
                <a:cs typeface="Wingdings"/>
                <a:sym typeface="Wingdings"/>
              </a:rPr>
              <a:t></a:t>
            </a:r>
            <a:r>
              <a:rPr lang="en-US" sz="1400" b="1" i="1" dirty="0">
                <a:solidFill>
                  <a:srgbClr val="09108F"/>
                </a:solidFill>
              </a:rPr>
              <a:t>Campbell &amp; Associates Consulting </a:t>
            </a:r>
            <a:r>
              <a:rPr lang="mr-IN" sz="1400" b="1" i="1" dirty="0">
                <a:solidFill>
                  <a:srgbClr val="09108F"/>
                </a:solidFill>
              </a:rPr>
              <a:t>–</a:t>
            </a:r>
            <a:r>
              <a:rPr lang="en-US" sz="1400" b="1" i="1" dirty="0">
                <a:solidFill>
                  <a:srgbClr val="09108F"/>
                </a:solidFill>
              </a:rPr>
              <a:t>  Bridging Aging and Disability Research and Policy </a:t>
            </a:r>
          </a:p>
        </p:txBody>
      </p:sp>
    </p:spTree>
    <p:extLst>
      <p:ext uri="{BB962C8B-B14F-4D97-AF65-F5344CB8AC3E}">
        <p14:creationId xmlns:p14="http://schemas.microsoft.com/office/powerpoint/2010/main" val="3511903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4" name="Rectangle 4"/>
          <p:cNvSpPr>
            <a:spLocks noGrp="1"/>
          </p:cNvSpPr>
          <p:nvPr>
            <p:ph type="title"/>
          </p:nvPr>
        </p:nvSpPr>
        <p:spPr>
          <a:xfrm>
            <a:off x="304800" y="914400"/>
            <a:ext cx="8534400" cy="762000"/>
          </a:xfrm>
        </p:spPr>
        <p:txBody>
          <a:bodyPr>
            <a:noAutofit/>
          </a:bodyPr>
          <a:lstStyle/>
          <a:p>
            <a:pPr algn="ctr" fontAlgn="auto">
              <a:lnSpc>
                <a:spcPct val="85000"/>
              </a:lnSpc>
              <a:spcAft>
                <a:spcPts val="0"/>
              </a:spcAft>
              <a:defRPr/>
            </a:pPr>
            <a:r>
              <a:rPr lang="en-US" sz="3200" b="1" dirty="0">
                <a:latin typeface="Times New Roman"/>
                <a:cs typeface="Times New Roman"/>
              </a:rPr>
              <a:t>Shared Chronic Health Challenges at the ‘Nexus of Aging </a:t>
            </a:r>
            <a:r>
              <a:rPr lang="en-US" sz="3200" b="1" i="1" dirty="0">
                <a:latin typeface="Times New Roman"/>
                <a:cs typeface="Times New Roman"/>
              </a:rPr>
              <a:t>with</a:t>
            </a:r>
            <a:r>
              <a:rPr lang="en-US" sz="3200" b="1" dirty="0">
                <a:latin typeface="Times New Roman"/>
                <a:cs typeface="Times New Roman"/>
              </a:rPr>
              <a:t> Disability’</a:t>
            </a:r>
            <a:endParaRPr lang="en-US" sz="3200" b="1" dirty="0">
              <a:solidFill>
                <a:schemeClr val="accent1"/>
              </a:solidFill>
            </a:endParaRPr>
          </a:p>
        </p:txBody>
      </p:sp>
      <p:graphicFrame>
        <p:nvGraphicFramePr>
          <p:cNvPr id="7" name="Diagram 6"/>
          <p:cNvGraphicFramePr/>
          <p:nvPr/>
        </p:nvGraphicFramePr>
        <p:xfrm>
          <a:off x="352023" y="1748427"/>
          <a:ext cx="7636099" cy="51095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 name="TextBox 11"/>
          <p:cNvSpPr txBox="1"/>
          <p:nvPr/>
        </p:nvSpPr>
        <p:spPr>
          <a:xfrm>
            <a:off x="3304140" y="1847195"/>
            <a:ext cx="2563260" cy="4401205"/>
          </a:xfrm>
          <a:prstGeom prst="rect">
            <a:avLst/>
          </a:prstGeom>
          <a:noFill/>
        </p:spPr>
        <p:txBody>
          <a:bodyPr wrap="square">
            <a:spAutoFit/>
          </a:bodyPr>
          <a:lstStyle/>
          <a:p>
            <a:pPr algn="ctr" fontAlgn="auto">
              <a:spcBef>
                <a:spcPts val="0"/>
              </a:spcBef>
              <a:spcAft>
                <a:spcPts val="0"/>
              </a:spcAft>
              <a:defRPr/>
            </a:pPr>
            <a:r>
              <a:rPr lang="en-US" sz="2000" b="1" dirty="0">
                <a:solidFill>
                  <a:schemeClr val="bg2">
                    <a:lumMod val="25000"/>
                  </a:schemeClr>
                </a:solidFill>
                <a:highlight>
                  <a:srgbClr val="FFFF00"/>
                </a:highlight>
              </a:rPr>
              <a:t>Shared</a:t>
            </a:r>
          </a:p>
          <a:p>
            <a:pPr algn="ctr" fontAlgn="auto">
              <a:spcBef>
                <a:spcPts val="0"/>
              </a:spcBef>
              <a:spcAft>
                <a:spcPts val="0"/>
              </a:spcAft>
              <a:defRPr/>
            </a:pPr>
            <a:r>
              <a:rPr lang="en-US" sz="2000" b="1" dirty="0">
                <a:solidFill>
                  <a:schemeClr val="bg2">
                    <a:lumMod val="25000"/>
                  </a:schemeClr>
                </a:solidFill>
                <a:highlight>
                  <a:srgbClr val="FFFF00"/>
                </a:highlight>
              </a:rPr>
              <a:t> Health Challenges:</a:t>
            </a:r>
          </a:p>
          <a:p>
            <a:pPr marL="742950" lvl="1" indent="-285750">
              <a:buFont typeface="Wingdings" charset="2"/>
              <a:buChar char="ü"/>
              <a:defRPr/>
            </a:pPr>
            <a:r>
              <a:rPr lang="en-US" sz="1600" dirty="0">
                <a:highlight>
                  <a:srgbClr val="FFFF00"/>
                </a:highlight>
              </a:rPr>
              <a:t>Joint pain/Arthritis</a:t>
            </a:r>
          </a:p>
          <a:p>
            <a:pPr marL="742950" lvl="1" indent="-285750">
              <a:buFont typeface="Wingdings" charset="2"/>
              <a:buChar char="ü"/>
              <a:defRPr/>
            </a:pPr>
            <a:r>
              <a:rPr lang="en-US" sz="1600" dirty="0">
                <a:highlight>
                  <a:srgbClr val="FFFF00"/>
                </a:highlight>
              </a:rPr>
              <a:t>Hypertension</a:t>
            </a:r>
          </a:p>
          <a:p>
            <a:pPr marL="742950" lvl="1" indent="-285750">
              <a:buFont typeface="Wingdings" charset="2"/>
              <a:buChar char="ü"/>
              <a:defRPr/>
            </a:pPr>
            <a:r>
              <a:rPr lang="en-US" sz="1600" dirty="0">
                <a:highlight>
                  <a:srgbClr val="FFFF00"/>
                </a:highlight>
              </a:rPr>
              <a:t>Diabetes</a:t>
            </a:r>
          </a:p>
          <a:p>
            <a:pPr marL="742950" lvl="1" indent="-285750">
              <a:buFont typeface="Wingdings" charset="2"/>
              <a:buChar char="ü"/>
              <a:defRPr/>
            </a:pPr>
            <a:r>
              <a:rPr lang="en-US" sz="1600" dirty="0">
                <a:highlight>
                  <a:srgbClr val="FFFF00"/>
                </a:highlight>
              </a:rPr>
              <a:t>Mobility limitations</a:t>
            </a:r>
          </a:p>
          <a:p>
            <a:pPr lvl="1">
              <a:defRPr/>
            </a:pPr>
            <a:r>
              <a:rPr lang="en-US" sz="1600" dirty="0">
                <a:highlight>
                  <a:srgbClr val="FFFF00"/>
                </a:highlight>
              </a:rPr>
              <a:t>      (gait &amp; balance)</a:t>
            </a:r>
          </a:p>
          <a:p>
            <a:pPr marL="742950" lvl="1" indent="-285750">
              <a:buFont typeface="Wingdings" charset="2"/>
              <a:buChar char="ü"/>
              <a:defRPr/>
            </a:pPr>
            <a:r>
              <a:rPr lang="en-US" sz="1600" dirty="0">
                <a:highlight>
                  <a:srgbClr val="FFFF00"/>
                </a:highlight>
              </a:rPr>
              <a:t>Falls &amp; fractures</a:t>
            </a:r>
          </a:p>
          <a:p>
            <a:pPr marL="742950" lvl="1" indent="-285750">
              <a:buFont typeface="Wingdings" charset="2"/>
              <a:buChar char="ü"/>
              <a:defRPr/>
            </a:pPr>
            <a:r>
              <a:rPr lang="en-US" sz="1600" dirty="0">
                <a:highlight>
                  <a:srgbClr val="FFFF00"/>
                </a:highlight>
              </a:rPr>
              <a:t>Osteoporosis</a:t>
            </a:r>
          </a:p>
          <a:p>
            <a:pPr marL="742950" lvl="1" indent="-285750">
              <a:buFont typeface="Wingdings" charset="2"/>
              <a:buChar char="ü"/>
              <a:defRPr/>
            </a:pPr>
            <a:r>
              <a:rPr lang="en-US" sz="1600" dirty="0">
                <a:highlight>
                  <a:srgbClr val="FFFF00"/>
                </a:highlight>
              </a:rPr>
              <a:t>Skin Breakdowns</a:t>
            </a:r>
          </a:p>
          <a:p>
            <a:pPr marL="742950" lvl="1" indent="-285750">
              <a:buFont typeface="Wingdings" charset="2"/>
              <a:buChar char="ü"/>
              <a:defRPr/>
            </a:pPr>
            <a:r>
              <a:rPr lang="en-US" sz="1600" dirty="0">
                <a:highlight>
                  <a:srgbClr val="FFFF00"/>
                </a:highlight>
              </a:rPr>
              <a:t>Depression</a:t>
            </a:r>
          </a:p>
          <a:p>
            <a:pPr marL="742950" lvl="1" indent="-285750">
              <a:buFont typeface="Wingdings" charset="2"/>
              <a:buChar char="ü"/>
              <a:defRPr/>
            </a:pPr>
            <a:r>
              <a:rPr lang="en-US" sz="1600" dirty="0">
                <a:highlight>
                  <a:srgbClr val="FFFF00"/>
                </a:highlight>
              </a:rPr>
              <a:t>Urinary incontinence</a:t>
            </a:r>
          </a:p>
          <a:p>
            <a:pPr marL="742950" lvl="1" indent="-285750">
              <a:buFont typeface="Wingdings" charset="2"/>
              <a:buChar char="ü"/>
              <a:defRPr/>
            </a:pPr>
            <a:r>
              <a:rPr lang="en-US" sz="1600" dirty="0">
                <a:highlight>
                  <a:srgbClr val="FFFF00"/>
                </a:highlight>
              </a:rPr>
              <a:t>Vision/hearing</a:t>
            </a:r>
          </a:p>
          <a:p>
            <a:pPr lvl="1">
              <a:defRPr/>
            </a:pPr>
            <a:r>
              <a:rPr lang="en-US" sz="1600" dirty="0">
                <a:highlight>
                  <a:srgbClr val="FFFF00"/>
                </a:highlight>
              </a:rPr>
              <a:t>       impairments</a:t>
            </a:r>
          </a:p>
          <a:p>
            <a:pPr marL="742950" lvl="1" indent="-285750">
              <a:buFont typeface="Wingdings" charset="2"/>
              <a:buChar char="ü"/>
              <a:defRPr/>
            </a:pPr>
            <a:r>
              <a:rPr lang="en-US" sz="1600" dirty="0">
                <a:highlight>
                  <a:srgbClr val="FFFF00"/>
                </a:highlight>
              </a:rPr>
              <a:t>Cognitive limitations</a:t>
            </a:r>
            <a:endParaRPr lang="en-US" sz="1600" dirty="0">
              <a:solidFill>
                <a:schemeClr val="accent5">
                  <a:lumMod val="40000"/>
                  <a:lumOff val="60000"/>
                </a:schemeClr>
              </a:solidFill>
              <a:highlight>
                <a:srgbClr val="FFFF00"/>
              </a:highlight>
            </a:endParaRPr>
          </a:p>
        </p:txBody>
      </p:sp>
      <p:sp>
        <p:nvSpPr>
          <p:cNvPr id="11" name="TextBox 10"/>
          <p:cNvSpPr txBox="1"/>
          <p:nvPr/>
        </p:nvSpPr>
        <p:spPr>
          <a:xfrm>
            <a:off x="440169" y="1862735"/>
            <a:ext cx="3065031" cy="4596643"/>
          </a:xfrm>
          <a:prstGeom prst="rect">
            <a:avLst/>
          </a:prstGeom>
          <a:noFill/>
        </p:spPr>
        <p:txBody>
          <a:bodyPr wrap="square" rtlCol="0">
            <a:spAutoFit/>
          </a:bodyPr>
          <a:lstStyle/>
          <a:p>
            <a:pPr lvl="1" algn="ctr">
              <a:lnSpc>
                <a:spcPct val="85000"/>
              </a:lnSpc>
              <a:defRPr/>
            </a:pPr>
            <a:r>
              <a:rPr lang="en-US" sz="2200" b="1" dirty="0">
                <a:solidFill>
                  <a:schemeClr val="bg2">
                    <a:lumMod val="25000"/>
                  </a:schemeClr>
                </a:solidFill>
              </a:rPr>
              <a:t> </a:t>
            </a:r>
            <a:r>
              <a:rPr lang="en-US" sz="2000" b="1" dirty="0">
                <a:solidFill>
                  <a:schemeClr val="bg2">
                    <a:lumMod val="25000"/>
                  </a:schemeClr>
                </a:solidFill>
              </a:rPr>
              <a:t>Common Disability- Related Secondary  Conditions</a:t>
            </a:r>
          </a:p>
          <a:p>
            <a:pPr marL="800100" lvl="1" indent="-342900">
              <a:buFont typeface="Wingdings" charset="2"/>
              <a:buChar char="§"/>
            </a:pPr>
            <a:r>
              <a:rPr lang="en-US" sz="1600" dirty="0"/>
              <a:t>Chronic pain &amp; fatigue </a:t>
            </a:r>
          </a:p>
          <a:p>
            <a:pPr marL="800100" lvl="1" indent="-342900">
              <a:buFont typeface="Wingdings" charset="2"/>
              <a:buChar char="§"/>
            </a:pPr>
            <a:r>
              <a:rPr lang="en-US" sz="1600" dirty="0"/>
              <a:t>Bowel or bladder problems</a:t>
            </a:r>
          </a:p>
          <a:p>
            <a:pPr marL="800100" lvl="1" indent="-342900">
              <a:buFont typeface="Wingdings" charset="2"/>
              <a:buChar char="§"/>
            </a:pPr>
            <a:r>
              <a:rPr lang="en-US" sz="1600" dirty="0"/>
              <a:t>Pressure sores or ulcers</a:t>
            </a:r>
          </a:p>
          <a:p>
            <a:pPr marL="800100" lvl="1" indent="-342900">
              <a:buFont typeface="Wingdings" charset="2"/>
              <a:buChar char="§"/>
            </a:pPr>
            <a:r>
              <a:rPr lang="en-US" sz="1600" dirty="0"/>
              <a:t>Respiratory disorders </a:t>
            </a:r>
          </a:p>
          <a:p>
            <a:pPr marL="800100" lvl="1" indent="-342900">
              <a:buFont typeface="Wingdings" charset="2"/>
              <a:buChar char="§"/>
            </a:pPr>
            <a:r>
              <a:rPr lang="en-US" sz="1600" dirty="0"/>
              <a:t>Depression </a:t>
            </a:r>
          </a:p>
          <a:p>
            <a:pPr marL="800100" lvl="1" indent="-342900">
              <a:buFont typeface="Wingdings" charset="2"/>
              <a:buChar char="§"/>
            </a:pPr>
            <a:r>
              <a:rPr lang="en-US" sz="1600" dirty="0"/>
              <a:t>Osteoporosis </a:t>
            </a:r>
          </a:p>
          <a:p>
            <a:pPr marL="800100" lvl="1" indent="-342900">
              <a:buFont typeface="Wingdings" charset="2"/>
              <a:buChar char="§"/>
            </a:pPr>
            <a:r>
              <a:rPr lang="en-US" sz="1600" dirty="0"/>
              <a:t>Arthritis</a:t>
            </a:r>
          </a:p>
          <a:p>
            <a:pPr marL="800100" lvl="1" indent="-342900">
              <a:buFont typeface="Wingdings" charset="2"/>
              <a:buChar char="§"/>
            </a:pPr>
            <a:r>
              <a:rPr lang="en-US" sz="1600" dirty="0"/>
              <a:t>Diabetes</a:t>
            </a:r>
          </a:p>
          <a:p>
            <a:pPr marL="800100" lvl="1" indent="-342900">
              <a:buFont typeface="Wingdings" charset="2"/>
              <a:buChar char="§"/>
            </a:pPr>
            <a:r>
              <a:rPr lang="en-US" sz="1600" dirty="0"/>
              <a:t>Hypertension/Heart Disease</a:t>
            </a:r>
          </a:p>
          <a:p>
            <a:pPr marL="800100" lvl="1" indent="-342900">
              <a:buFont typeface="Wingdings" charset="2"/>
              <a:buChar char="§"/>
            </a:pPr>
            <a:r>
              <a:rPr lang="en-US" sz="1600" dirty="0"/>
              <a:t>Falls &amp; fractures </a:t>
            </a:r>
          </a:p>
          <a:p>
            <a:pPr marL="800100" lvl="1" indent="-342900">
              <a:buFont typeface="Wingdings" charset="2"/>
              <a:buChar char="§"/>
            </a:pPr>
            <a:r>
              <a:rPr lang="en-US" sz="1600" dirty="0"/>
              <a:t>New mobility limitations</a:t>
            </a:r>
          </a:p>
          <a:p>
            <a:pPr marL="800100" lvl="1" indent="-342900">
              <a:buFont typeface="Wingdings" charset="2"/>
              <a:buChar char="§"/>
            </a:pPr>
            <a:r>
              <a:rPr lang="en-US" sz="1600" dirty="0"/>
              <a:t>Sensory Impairment</a:t>
            </a:r>
          </a:p>
          <a:p>
            <a:pPr lvl="1"/>
            <a:endParaRPr lang="en-US" sz="1600" dirty="0"/>
          </a:p>
        </p:txBody>
      </p:sp>
      <p:sp>
        <p:nvSpPr>
          <p:cNvPr id="13" name="TextBox 12"/>
          <p:cNvSpPr txBox="1"/>
          <p:nvPr/>
        </p:nvSpPr>
        <p:spPr>
          <a:xfrm>
            <a:off x="4647772" y="1870661"/>
            <a:ext cx="3734228" cy="4533036"/>
          </a:xfrm>
          <a:prstGeom prst="rect">
            <a:avLst/>
          </a:prstGeom>
          <a:noFill/>
        </p:spPr>
        <p:txBody>
          <a:bodyPr wrap="square" rtlCol="0">
            <a:spAutoFit/>
          </a:bodyPr>
          <a:lstStyle/>
          <a:p>
            <a:pPr algn="ctr" fontAlgn="auto">
              <a:lnSpc>
                <a:spcPct val="85000"/>
              </a:lnSpc>
              <a:spcBef>
                <a:spcPts val="0"/>
              </a:spcBef>
              <a:spcAft>
                <a:spcPts val="0"/>
              </a:spcAft>
              <a:defRPr/>
            </a:pPr>
            <a:r>
              <a:rPr lang="en-US" sz="2000" b="1" dirty="0">
                <a:solidFill>
                  <a:schemeClr val="bg2">
                    <a:lumMod val="25000"/>
                  </a:schemeClr>
                </a:solidFill>
              </a:rPr>
              <a:t>	Common Age-Related  </a:t>
            </a:r>
          </a:p>
          <a:p>
            <a:pPr algn="ctr" fontAlgn="auto">
              <a:lnSpc>
                <a:spcPct val="85000"/>
              </a:lnSpc>
              <a:spcBef>
                <a:spcPts val="0"/>
              </a:spcBef>
              <a:spcAft>
                <a:spcPts val="0"/>
              </a:spcAft>
              <a:defRPr/>
            </a:pPr>
            <a:r>
              <a:rPr lang="en-US" sz="2000" b="1" dirty="0">
                <a:solidFill>
                  <a:schemeClr val="bg2">
                    <a:lumMod val="25000"/>
                  </a:schemeClr>
                </a:solidFill>
              </a:rPr>
              <a:t>	Chronic Conditions</a:t>
            </a:r>
          </a:p>
          <a:p>
            <a:pPr marL="1714500" lvl="3" indent="-342900">
              <a:lnSpc>
                <a:spcPct val="90000"/>
              </a:lnSpc>
              <a:spcBef>
                <a:spcPts val="1200"/>
              </a:spcBef>
              <a:buFont typeface="Wingdings" charset="2"/>
              <a:buChar char="§"/>
            </a:pPr>
            <a:r>
              <a:rPr lang="en-US" sz="1600" dirty="0"/>
              <a:t>Hypertension</a:t>
            </a:r>
          </a:p>
          <a:p>
            <a:pPr marL="1714500" lvl="3" indent="-342900">
              <a:lnSpc>
                <a:spcPct val="90000"/>
              </a:lnSpc>
              <a:buFont typeface="Wingdings" charset="2"/>
              <a:buChar char="§"/>
            </a:pPr>
            <a:r>
              <a:rPr lang="en-US" sz="1600" dirty="0"/>
              <a:t>High Cholesterol</a:t>
            </a:r>
          </a:p>
          <a:p>
            <a:pPr marL="1714500" lvl="3" indent="-342900">
              <a:lnSpc>
                <a:spcPct val="90000"/>
              </a:lnSpc>
              <a:buFont typeface="Wingdings" charset="2"/>
              <a:buChar char="§"/>
            </a:pPr>
            <a:r>
              <a:rPr lang="en-US" sz="1600" dirty="0"/>
              <a:t>Diabetes</a:t>
            </a:r>
          </a:p>
          <a:p>
            <a:pPr marL="1714500" lvl="3" indent="-342900">
              <a:lnSpc>
                <a:spcPct val="90000"/>
              </a:lnSpc>
              <a:buFont typeface="Wingdings" charset="2"/>
              <a:buChar char="§"/>
            </a:pPr>
            <a:r>
              <a:rPr lang="en-US" sz="1600" dirty="0"/>
              <a:t>Arthritis </a:t>
            </a:r>
          </a:p>
          <a:p>
            <a:pPr marL="1714500" lvl="3" indent="-342900">
              <a:lnSpc>
                <a:spcPct val="90000"/>
              </a:lnSpc>
              <a:buFont typeface="Wingdings" charset="2"/>
              <a:buChar char="§"/>
            </a:pPr>
            <a:r>
              <a:rPr lang="en-US" sz="1600" dirty="0"/>
              <a:t>Heart Disease </a:t>
            </a:r>
          </a:p>
          <a:p>
            <a:pPr marL="1714500" lvl="3" indent="-342900">
              <a:lnSpc>
                <a:spcPct val="90000"/>
              </a:lnSpc>
              <a:spcBef>
                <a:spcPts val="100"/>
              </a:spcBef>
              <a:spcAft>
                <a:spcPts val="100"/>
              </a:spcAft>
              <a:buFont typeface="Wingdings" charset="2"/>
              <a:buChar char="§"/>
            </a:pPr>
            <a:r>
              <a:rPr lang="en-US" sz="1600" dirty="0"/>
              <a:t>Gait &amp; balance problems </a:t>
            </a:r>
          </a:p>
          <a:p>
            <a:pPr marL="1714500" lvl="3" indent="-342900">
              <a:lnSpc>
                <a:spcPct val="90000"/>
              </a:lnSpc>
              <a:spcBef>
                <a:spcPts val="100"/>
              </a:spcBef>
              <a:spcAft>
                <a:spcPts val="100"/>
              </a:spcAft>
              <a:buFont typeface="Wingdings" charset="2"/>
              <a:buChar char="§"/>
            </a:pPr>
            <a:r>
              <a:rPr lang="en-US" sz="1600" dirty="0"/>
              <a:t>Falls </a:t>
            </a:r>
          </a:p>
          <a:p>
            <a:pPr marL="1714500" lvl="3" indent="-342900">
              <a:lnSpc>
                <a:spcPct val="90000"/>
              </a:lnSpc>
              <a:spcBef>
                <a:spcPts val="100"/>
              </a:spcBef>
              <a:spcAft>
                <a:spcPts val="100"/>
              </a:spcAft>
              <a:buFont typeface="Wingdings" charset="2"/>
              <a:buChar char="§"/>
            </a:pPr>
            <a:r>
              <a:rPr lang="en-US" sz="1600" dirty="0"/>
              <a:t>Respiratory infections/COPD</a:t>
            </a:r>
          </a:p>
          <a:p>
            <a:pPr marL="1714500" lvl="3" indent="-342900">
              <a:lnSpc>
                <a:spcPct val="90000"/>
              </a:lnSpc>
              <a:spcBef>
                <a:spcPts val="100"/>
              </a:spcBef>
              <a:spcAft>
                <a:spcPts val="100"/>
              </a:spcAft>
              <a:buFont typeface="Wingdings" charset="2"/>
              <a:buChar char="§"/>
            </a:pPr>
            <a:r>
              <a:rPr lang="en-US" sz="1600" dirty="0"/>
              <a:t>Urinary incontinence</a:t>
            </a:r>
          </a:p>
          <a:p>
            <a:pPr marL="1714500" lvl="3" indent="-342900">
              <a:lnSpc>
                <a:spcPct val="90000"/>
              </a:lnSpc>
              <a:spcBef>
                <a:spcPts val="100"/>
              </a:spcBef>
              <a:spcAft>
                <a:spcPts val="100"/>
              </a:spcAft>
              <a:buFont typeface="Wingdings" charset="2"/>
              <a:buChar char="§"/>
            </a:pPr>
            <a:r>
              <a:rPr lang="en-US" sz="1600" dirty="0"/>
              <a:t>Osteoporosis</a:t>
            </a:r>
          </a:p>
          <a:p>
            <a:pPr marL="1714500" lvl="3" indent="-342900">
              <a:lnSpc>
                <a:spcPct val="90000"/>
              </a:lnSpc>
              <a:spcBef>
                <a:spcPts val="100"/>
              </a:spcBef>
              <a:spcAft>
                <a:spcPts val="100"/>
              </a:spcAft>
              <a:buFont typeface="Wingdings" charset="2"/>
              <a:buChar char="§"/>
            </a:pPr>
            <a:r>
              <a:rPr lang="en-US" sz="1600" dirty="0"/>
              <a:t>Skin breakdowns</a:t>
            </a:r>
          </a:p>
          <a:p>
            <a:pPr marL="1714500" lvl="3" indent="-342900">
              <a:lnSpc>
                <a:spcPct val="90000"/>
              </a:lnSpc>
              <a:spcBef>
                <a:spcPts val="100"/>
              </a:spcBef>
              <a:spcAft>
                <a:spcPts val="100"/>
              </a:spcAft>
              <a:buFont typeface="Wingdings" charset="2"/>
              <a:buChar char="§"/>
            </a:pPr>
            <a:r>
              <a:rPr lang="en-US" sz="1600" dirty="0"/>
              <a:t>Vision Loss</a:t>
            </a:r>
          </a:p>
          <a:p>
            <a:pPr marL="1714500" lvl="3" indent="-342900">
              <a:lnSpc>
                <a:spcPct val="90000"/>
              </a:lnSpc>
              <a:spcBef>
                <a:spcPts val="100"/>
              </a:spcBef>
              <a:spcAft>
                <a:spcPts val="100"/>
              </a:spcAft>
              <a:buFont typeface="Wingdings" charset="2"/>
              <a:buChar char="§"/>
            </a:pPr>
            <a:r>
              <a:rPr lang="en-US" sz="1600" dirty="0"/>
              <a:t>Hearing Loss</a:t>
            </a:r>
          </a:p>
          <a:p>
            <a:pPr marL="1714500" lvl="3" indent="-342900">
              <a:lnSpc>
                <a:spcPct val="90000"/>
              </a:lnSpc>
              <a:spcBef>
                <a:spcPts val="100"/>
              </a:spcBef>
              <a:spcAft>
                <a:spcPts val="100"/>
              </a:spcAft>
              <a:buFont typeface="Wingdings" charset="2"/>
              <a:buChar char="§"/>
            </a:pPr>
            <a:r>
              <a:rPr lang="en-US" sz="1600" dirty="0"/>
              <a:t>Dementia</a:t>
            </a:r>
          </a:p>
        </p:txBody>
      </p:sp>
    </p:spTree>
    <p:extLst>
      <p:ext uri="{BB962C8B-B14F-4D97-AF65-F5344CB8AC3E}">
        <p14:creationId xmlns:p14="http://schemas.microsoft.com/office/powerpoint/2010/main" val="87125352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0557"/>
            <a:ext cx="8686800" cy="765843"/>
          </a:xfrm>
        </p:spPr>
        <p:txBody>
          <a:bodyPr>
            <a:noAutofit/>
          </a:bodyPr>
          <a:lstStyle/>
          <a:p>
            <a:pPr algn="ctr">
              <a:lnSpc>
                <a:spcPct val="85000"/>
              </a:lnSpc>
            </a:pPr>
            <a:r>
              <a:rPr lang="en-US" sz="3200" b="1" spc="200" dirty="0">
                <a:cs typeface="Calibri" panose="020F0502020204030204" pitchFamily="34" charset="0"/>
              </a:rPr>
              <a:t>Opportunities for Advancing Knowledge of Disablement Across Adulthood</a:t>
            </a:r>
            <a:endParaRPr lang="en-US" sz="3200" b="1" dirty="0">
              <a:latin typeface="Times New Roman"/>
              <a:cs typeface="Times New Roman"/>
            </a:endParaRPr>
          </a:p>
        </p:txBody>
      </p:sp>
      <p:sp>
        <p:nvSpPr>
          <p:cNvPr id="3" name="Content Placeholder 2"/>
          <p:cNvSpPr>
            <a:spLocks noGrp="1"/>
          </p:cNvSpPr>
          <p:nvPr>
            <p:ph idx="1"/>
          </p:nvPr>
        </p:nvSpPr>
        <p:spPr>
          <a:xfrm>
            <a:off x="381000" y="1828800"/>
            <a:ext cx="8458200" cy="4495800"/>
          </a:xfrm>
        </p:spPr>
        <p:txBody>
          <a:bodyPr>
            <a:normAutofit/>
          </a:bodyPr>
          <a:lstStyle/>
          <a:p>
            <a:pPr marL="57150" indent="0" algn="ctr">
              <a:buNone/>
            </a:pPr>
            <a:endParaRPr lang="en-US" sz="2400" b="1" i="1" dirty="0">
              <a:solidFill>
                <a:srgbClr val="686868"/>
              </a:solidFill>
              <a:cs typeface="Times New Roman"/>
            </a:endParaRPr>
          </a:p>
          <a:p>
            <a:pPr marL="57150" indent="0" algn="ctr">
              <a:lnSpc>
                <a:spcPct val="114000"/>
              </a:lnSpc>
              <a:spcBef>
                <a:spcPts val="1200"/>
              </a:spcBef>
              <a:buNone/>
            </a:pPr>
            <a:r>
              <a:rPr lang="en-US" sz="2800" i="1" dirty="0">
                <a:cs typeface="Times New Roman"/>
              </a:rPr>
              <a:t>Advancing knowledge of disablement at the intersection of ‘aging with disability’ and addressing the shared health challenges of this population requires addressing gaps in gerontology research models, data sources, measures, funding streams and priorities.  </a:t>
            </a:r>
          </a:p>
        </p:txBody>
      </p:sp>
      <p:sp>
        <p:nvSpPr>
          <p:cNvPr id="4" name="TextBox 3"/>
          <p:cNvSpPr txBox="1"/>
          <p:nvPr/>
        </p:nvSpPr>
        <p:spPr>
          <a:xfrm>
            <a:off x="457200" y="6311900"/>
            <a:ext cx="8077200" cy="307777"/>
          </a:xfrm>
          <a:prstGeom prst="rect">
            <a:avLst/>
          </a:prstGeom>
          <a:noFill/>
        </p:spPr>
        <p:txBody>
          <a:bodyPr wrap="square" rtlCol="0">
            <a:spAutoFit/>
          </a:bodyPr>
          <a:lstStyle/>
          <a:p>
            <a:pPr algn="ctr"/>
            <a:r>
              <a:rPr lang="en-US" sz="1400" b="1" i="1" dirty="0">
                <a:solidFill>
                  <a:srgbClr val="09108F"/>
                </a:solidFill>
                <a:latin typeface="Wingdings"/>
                <a:ea typeface="Wingdings"/>
                <a:cs typeface="Wingdings"/>
                <a:sym typeface="Wingdings"/>
              </a:rPr>
              <a:t></a:t>
            </a:r>
            <a:r>
              <a:rPr lang="en-US" sz="1400" b="1" i="1" dirty="0">
                <a:solidFill>
                  <a:srgbClr val="09108F"/>
                </a:solidFill>
              </a:rPr>
              <a:t>Campbell &amp; Associates Consulting </a:t>
            </a:r>
            <a:r>
              <a:rPr lang="mr-IN" sz="1400" b="1" i="1" dirty="0">
                <a:solidFill>
                  <a:srgbClr val="09108F"/>
                </a:solidFill>
              </a:rPr>
              <a:t>–</a:t>
            </a:r>
            <a:r>
              <a:rPr lang="en-US" sz="1400" b="1" i="1" dirty="0">
                <a:solidFill>
                  <a:srgbClr val="09108F"/>
                </a:solidFill>
              </a:rPr>
              <a:t>  Bridging Aging and Disability Research and Policy </a:t>
            </a:r>
          </a:p>
        </p:txBody>
      </p:sp>
    </p:spTree>
    <p:extLst>
      <p:ext uri="{BB962C8B-B14F-4D97-AF65-F5344CB8AC3E}">
        <p14:creationId xmlns:p14="http://schemas.microsoft.com/office/powerpoint/2010/main" val="27179982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910557"/>
            <a:ext cx="8686800" cy="765843"/>
          </a:xfrm>
        </p:spPr>
        <p:txBody>
          <a:bodyPr>
            <a:noAutofit/>
          </a:bodyPr>
          <a:lstStyle/>
          <a:p>
            <a:pPr algn="ctr">
              <a:lnSpc>
                <a:spcPct val="85000"/>
              </a:lnSpc>
            </a:pPr>
            <a:r>
              <a:rPr lang="en-US" sz="3200" b="1" spc="200" dirty="0">
                <a:cs typeface="Calibri" panose="020F0502020204030204" pitchFamily="34" charset="0"/>
              </a:rPr>
              <a:t>Opportunities for Addressing Gaps in Gerontology Research Models &amp; Data</a:t>
            </a:r>
            <a:endParaRPr lang="en-US" sz="3200" b="1" dirty="0">
              <a:latin typeface="Times New Roman"/>
              <a:cs typeface="Times New Roman"/>
            </a:endParaRPr>
          </a:p>
        </p:txBody>
      </p:sp>
      <p:sp>
        <p:nvSpPr>
          <p:cNvPr id="3" name="Content Placeholder 2"/>
          <p:cNvSpPr>
            <a:spLocks noGrp="1"/>
          </p:cNvSpPr>
          <p:nvPr>
            <p:ph idx="1"/>
          </p:nvPr>
        </p:nvSpPr>
        <p:spPr>
          <a:xfrm>
            <a:off x="381000" y="1752600"/>
            <a:ext cx="8458200" cy="4495800"/>
          </a:xfrm>
        </p:spPr>
        <p:txBody>
          <a:bodyPr>
            <a:normAutofit/>
          </a:bodyPr>
          <a:lstStyle/>
          <a:p>
            <a:pPr marL="400050"/>
            <a:r>
              <a:rPr lang="en-US" sz="2400" b="1" i="1" dirty="0">
                <a:solidFill>
                  <a:srgbClr val="00529B"/>
                </a:solidFill>
                <a:cs typeface="Times New Roman"/>
              </a:rPr>
              <a:t>Existing Gaps: </a:t>
            </a:r>
          </a:p>
          <a:p>
            <a:pPr marL="857250" lvl="1" indent="-342900">
              <a:lnSpc>
                <a:spcPct val="95000"/>
              </a:lnSpc>
              <a:spcBef>
                <a:spcPts val="800"/>
              </a:spcBef>
              <a:buFont typeface="Wingdings" pitchFamily="2" charset="2"/>
              <a:buChar char="Ø"/>
            </a:pPr>
            <a:r>
              <a:rPr lang="en-US" sz="2000" b="1" dirty="0">
                <a:cs typeface="Times New Roman"/>
              </a:rPr>
              <a:t>Different Models of Disablement: </a:t>
            </a:r>
            <a:r>
              <a:rPr lang="en-US" sz="1800" dirty="0">
                <a:cs typeface="Times New Roman"/>
              </a:rPr>
              <a:t>Traditionally, gerontology research has relied on the Nagi or “Medical” model of disablement, </a:t>
            </a:r>
            <a:r>
              <a:rPr lang="en-US" sz="1800" dirty="0"/>
              <a:t>which measures disability in terms of functional and activity limitations. In contrast, the WHO International Classification of Function, Disability and Health (ICF), utilized in rehabilitation research, focuses on the environmental, social and attitudinal barriers that prevent people with impairments from maximizing participation in society. </a:t>
            </a:r>
            <a:r>
              <a:rPr lang="en-US" sz="1800"/>
              <a:t>But </a:t>
            </a:r>
            <a:r>
              <a:rPr lang="en-US" sz="1800" dirty="0"/>
              <a:t>neither model addresses changes associated with aging</a:t>
            </a:r>
            <a:r>
              <a:rPr lang="en-US" sz="1800" baseline="30000" dirty="0"/>
              <a:t>.(18)(19)  </a:t>
            </a:r>
          </a:p>
          <a:p>
            <a:pPr marL="857250" lvl="1" indent="-342900">
              <a:lnSpc>
                <a:spcPct val="95000"/>
              </a:lnSpc>
              <a:spcBef>
                <a:spcPts val="1000"/>
              </a:spcBef>
              <a:buFont typeface="Wingdings" pitchFamily="2" charset="2"/>
              <a:buChar char="Ø"/>
            </a:pPr>
            <a:r>
              <a:rPr lang="en-US" sz="2000" b="1" dirty="0">
                <a:cs typeface="Times New Roman"/>
              </a:rPr>
              <a:t>Use of Truncated Age-Ranges</a:t>
            </a:r>
            <a:r>
              <a:rPr lang="en-US" sz="2000" b="1" dirty="0">
                <a:solidFill>
                  <a:srgbClr val="686868"/>
                </a:solidFill>
                <a:cs typeface="Times New Roman"/>
              </a:rPr>
              <a:t>: </a:t>
            </a:r>
            <a:r>
              <a:rPr lang="en-US" sz="1800" dirty="0">
                <a:cs typeface="Times New Roman"/>
              </a:rPr>
              <a:t>With exception of the </a:t>
            </a:r>
            <a:r>
              <a:rPr lang="en-US" sz="1800" dirty="0">
                <a:hlinkClick r:id="rId2">
                  <a:extLst>
                    <a:ext uri="{A12FA001-AC4F-418D-AE19-62706E023703}">
                      <ahyp:hlinkClr xmlns:ahyp="http://schemas.microsoft.com/office/drawing/2018/hyperlinkcolor" val="tx"/>
                    </a:ext>
                  </a:extLst>
                </a:hlinkClick>
              </a:rPr>
              <a:t>Health and Retirement Study (HRS)</a:t>
            </a:r>
            <a:r>
              <a:rPr lang="en-US" sz="1800" dirty="0">
                <a:cs typeface="Times New Roman"/>
              </a:rPr>
              <a:t>, which starts at at 50, the primary databases utilized by gerontology to study health and function incorporate a truncated age-range, starting at age 62 or 65. Examples include the </a:t>
            </a:r>
            <a:r>
              <a:rPr lang="en-US" sz="1800" dirty="0">
                <a:hlinkClick r:id="rId3">
                  <a:extLst>
                    <a:ext uri="{A12FA001-AC4F-418D-AE19-62706E023703}">
                      <ahyp:hlinkClr xmlns:ahyp="http://schemas.microsoft.com/office/drawing/2018/hyperlinkcolor" val="tx"/>
                    </a:ext>
                  </a:extLst>
                </a:hlinkClick>
              </a:rPr>
              <a:t>National Health and Aging Trends Study (NHATS)</a:t>
            </a:r>
            <a:r>
              <a:rPr lang="en-US" sz="1800" dirty="0"/>
              <a:t>, </a:t>
            </a:r>
            <a:r>
              <a:rPr lang="en-US" sz="1800" u="sng" dirty="0">
                <a:hlinkClick r:id="rId4">
                  <a:extLst>
                    <a:ext uri="{A12FA001-AC4F-418D-AE19-62706E023703}">
                      <ahyp:hlinkClr xmlns:ahyp="http://schemas.microsoft.com/office/drawing/2018/hyperlinkcolor" val="tx"/>
                    </a:ext>
                  </a:extLst>
                </a:hlinkClick>
              </a:rPr>
              <a:t>National Long Term Care Survey (NLTCS)</a:t>
            </a:r>
            <a:r>
              <a:rPr lang="en-US" sz="1800" u="sng" dirty="0"/>
              <a:t>, and </a:t>
            </a:r>
            <a:r>
              <a:rPr lang="en-US" sz="1800" dirty="0">
                <a:hlinkClick r:id="rId5">
                  <a:extLst>
                    <a:ext uri="{A12FA001-AC4F-418D-AE19-62706E023703}">
                      <ahyp:hlinkClr xmlns:ahyp="http://schemas.microsoft.com/office/drawing/2018/hyperlinkcolor" val="tx"/>
                    </a:ext>
                  </a:extLst>
                </a:hlinkClick>
              </a:rPr>
              <a:t>National Social Life, Health, and Aging Project (NSHAP</a:t>
            </a:r>
            <a:r>
              <a:rPr lang="en-US" sz="1800" baseline="30000" dirty="0">
                <a:hlinkClick r:id="rId5">
                  <a:extLst>
                    <a:ext uri="{A12FA001-AC4F-418D-AE19-62706E023703}">
                      <ahyp:hlinkClr xmlns:ahyp="http://schemas.microsoft.com/office/drawing/2018/hyperlinkcolor" val="tx"/>
                    </a:ext>
                  </a:extLst>
                </a:hlinkClick>
              </a:rPr>
              <a:t>)</a:t>
            </a:r>
            <a:r>
              <a:rPr lang="en-US" sz="1800" baseline="30000" dirty="0"/>
              <a:t>.(16)</a:t>
            </a:r>
          </a:p>
          <a:p>
            <a:pPr marL="857250" lvl="1" indent="-342900">
              <a:spcBef>
                <a:spcPts val="1000"/>
              </a:spcBef>
              <a:buFont typeface="Wingdings" pitchFamily="2" charset="2"/>
              <a:buChar char="Ø"/>
            </a:pPr>
            <a:endParaRPr lang="en-US" sz="1800" dirty="0">
              <a:solidFill>
                <a:srgbClr val="686868"/>
              </a:solidFill>
              <a:cs typeface="Times New Roman"/>
            </a:endParaRPr>
          </a:p>
          <a:p>
            <a:pPr marL="514350" lvl="1" indent="0">
              <a:buNone/>
            </a:pPr>
            <a:endParaRPr lang="en-US" sz="1800" dirty="0">
              <a:solidFill>
                <a:srgbClr val="686868"/>
              </a:solidFill>
            </a:endParaRPr>
          </a:p>
          <a:p>
            <a:pPr marL="514350" lvl="1" indent="0">
              <a:spcBef>
                <a:spcPts val="1000"/>
              </a:spcBef>
              <a:buNone/>
            </a:pPr>
            <a:endParaRPr lang="en-US" sz="2000" dirty="0">
              <a:solidFill>
                <a:srgbClr val="686868"/>
              </a:solidFill>
            </a:endParaRPr>
          </a:p>
          <a:p>
            <a:pPr marL="457200" lvl="1" indent="0">
              <a:buNone/>
            </a:pPr>
            <a:endParaRPr lang="en-US" sz="2200" dirty="0">
              <a:cs typeface="Times New Roman"/>
            </a:endParaRPr>
          </a:p>
          <a:p>
            <a:pPr lvl="1">
              <a:buFont typeface="Wingdings" pitchFamily="2" charset="2"/>
              <a:buChar char="Ø"/>
            </a:pPr>
            <a:endParaRPr lang="en-US" dirty="0"/>
          </a:p>
          <a:p>
            <a:pPr lvl="1">
              <a:buFont typeface="Wingdings" pitchFamily="2" charset="2"/>
              <a:buChar char="Ø"/>
            </a:pPr>
            <a:endParaRPr lang="en-US" sz="1800" dirty="0">
              <a:solidFill>
                <a:srgbClr val="686868"/>
              </a:solidFill>
              <a:cs typeface="Times New Roman"/>
            </a:endParaRPr>
          </a:p>
          <a:p>
            <a:pPr marL="457200">
              <a:buFont typeface="Arial" panose="020B0604020202020204" pitchFamily="34" charset="0"/>
              <a:buChar char="•"/>
            </a:pPr>
            <a:endParaRPr lang="en-US" sz="2100" b="1" i="1" dirty="0">
              <a:solidFill>
                <a:srgbClr val="00529B"/>
              </a:solidFill>
              <a:latin typeface="Times New Roman"/>
              <a:cs typeface="Times New Roman"/>
            </a:endParaRPr>
          </a:p>
        </p:txBody>
      </p:sp>
      <p:sp>
        <p:nvSpPr>
          <p:cNvPr id="4" name="TextBox 3"/>
          <p:cNvSpPr txBox="1"/>
          <p:nvPr/>
        </p:nvSpPr>
        <p:spPr>
          <a:xfrm>
            <a:off x="457200" y="6311900"/>
            <a:ext cx="8077200" cy="307777"/>
          </a:xfrm>
          <a:prstGeom prst="rect">
            <a:avLst/>
          </a:prstGeom>
          <a:noFill/>
        </p:spPr>
        <p:txBody>
          <a:bodyPr wrap="square" rtlCol="0">
            <a:spAutoFit/>
          </a:bodyPr>
          <a:lstStyle/>
          <a:p>
            <a:pPr algn="ctr"/>
            <a:r>
              <a:rPr lang="en-US" sz="1400" b="1" i="1" dirty="0">
                <a:solidFill>
                  <a:srgbClr val="09108F"/>
                </a:solidFill>
                <a:latin typeface="Wingdings"/>
                <a:ea typeface="Wingdings"/>
                <a:cs typeface="Wingdings"/>
                <a:sym typeface="Wingdings"/>
              </a:rPr>
              <a:t></a:t>
            </a:r>
            <a:r>
              <a:rPr lang="en-US" sz="1400" b="1" i="1" dirty="0">
                <a:solidFill>
                  <a:srgbClr val="09108F"/>
                </a:solidFill>
              </a:rPr>
              <a:t>Campbell &amp; Associates Consulting </a:t>
            </a:r>
            <a:r>
              <a:rPr lang="mr-IN" sz="1400" b="1" i="1" dirty="0">
                <a:solidFill>
                  <a:srgbClr val="09108F"/>
                </a:solidFill>
              </a:rPr>
              <a:t>–</a:t>
            </a:r>
            <a:r>
              <a:rPr lang="en-US" sz="1400" b="1" i="1" dirty="0">
                <a:solidFill>
                  <a:srgbClr val="09108F"/>
                </a:solidFill>
              </a:rPr>
              <a:t>  Bridging Aging and Disability Research and Policy </a:t>
            </a:r>
          </a:p>
        </p:txBody>
      </p:sp>
    </p:spTree>
    <p:extLst>
      <p:ext uri="{BB962C8B-B14F-4D97-AF65-F5344CB8AC3E}">
        <p14:creationId xmlns:p14="http://schemas.microsoft.com/office/powerpoint/2010/main" val="1735450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0" cap="rnd">
          <a:solidFill>
            <a:srgbClr val="42B818"/>
          </a:solidFill>
        </a:ln>
        <a:effectLst>
          <a:glow rad="139700">
            <a:schemeClr val="accent3">
              <a:satMod val="175000"/>
              <a:alpha val="40000"/>
            </a:schemeClr>
          </a:glow>
          <a:outerShdw blurRad="40000" dist="23000" dir="5400000" rotWithShape="0">
            <a:schemeClr val="bg1">
              <a:alpha val="35000"/>
            </a:schemeClr>
          </a:outerShdw>
        </a:effectLst>
      </a:spPr>
      <a:bodyPr rtlCol="0" anchor="ctr"/>
      <a:lstStyle>
        <a:defPPr algn="ctr">
          <a:defRPr dirty="0"/>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itle Slide">
  <a:themeElements>
    <a:clrScheme name="Title Slide 1">
      <a:dk1>
        <a:srgbClr val="000000"/>
      </a:dk1>
      <a:lt1>
        <a:srgbClr val="FFFFFF"/>
      </a:lt1>
      <a:dk2>
        <a:srgbClr val="52ABD5"/>
      </a:dk2>
      <a:lt2>
        <a:srgbClr val="AAB198"/>
      </a:lt2>
      <a:accent1>
        <a:srgbClr val="5EBEA5"/>
      </a:accent1>
      <a:accent2>
        <a:srgbClr val="7296CE"/>
      </a:accent2>
      <a:accent3>
        <a:srgbClr val="FFFFFF"/>
      </a:accent3>
      <a:accent4>
        <a:srgbClr val="000000"/>
      </a:accent4>
      <a:accent5>
        <a:srgbClr val="B6DBCF"/>
      </a:accent5>
      <a:accent6>
        <a:srgbClr val="6787BA"/>
      </a:accent6>
      <a:hlink>
        <a:srgbClr val="7FB741"/>
      </a:hlink>
      <a:folHlink>
        <a:srgbClr val="DA6426"/>
      </a:folHlink>
    </a:clrScheme>
    <a:fontScheme name="Title Slide">
      <a:majorFont>
        <a:latin typeface="Arial Narrow"/>
        <a:ea typeface=""/>
        <a:cs typeface="Arial"/>
      </a:majorFont>
      <a:minorFont>
        <a:latin typeface="Arial Narrow"/>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Narrow" panose="020B0606020202030204" pitchFamily="34" charset="0"/>
          </a:defRPr>
        </a:defPPr>
      </a:lstStyle>
    </a:spDef>
    <a:lnDef>
      <a:spPr bwMode="auto">
        <a:xfrm>
          <a:off x="0" y="0"/>
          <a:ext cx="1" cy="1"/>
        </a:xfrm>
        <a:custGeom>
          <a:avLst/>
          <a:gdLst/>
          <a:ahLst/>
          <a:cxnLst/>
          <a:rect l="0" t="0" r="0" b="0"/>
          <a:pathLst/>
        </a:custGeom>
        <a:solidFill>
          <a:schemeClr val="tx2"/>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Narrow" panose="020B0606020202030204" pitchFamily="34" charset="0"/>
          </a:defRPr>
        </a:defPPr>
      </a:lstStyle>
    </a:lnDef>
  </a:objectDefaults>
  <a:extraClrSchemeLst>
    <a:extraClrScheme>
      <a:clrScheme name="Title Slide 1">
        <a:dk1>
          <a:srgbClr val="000000"/>
        </a:dk1>
        <a:lt1>
          <a:srgbClr val="FFFFFF"/>
        </a:lt1>
        <a:dk2>
          <a:srgbClr val="52ABD5"/>
        </a:dk2>
        <a:lt2>
          <a:srgbClr val="AAB198"/>
        </a:lt2>
        <a:accent1>
          <a:srgbClr val="5EBEA5"/>
        </a:accent1>
        <a:accent2>
          <a:srgbClr val="7296CE"/>
        </a:accent2>
        <a:accent3>
          <a:srgbClr val="FFFFFF"/>
        </a:accent3>
        <a:accent4>
          <a:srgbClr val="000000"/>
        </a:accent4>
        <a:accent5>
          <a:srgbClr val="B6DBCF"/>
        </a:accent5>
        <a:accent6>
          <a:srgbClr val="6787BA"/>
        </a:accent6>
        <a:hlink>
          <a:srgbClr val="7FB741"/>
        </a:hlink>
        <a:folHlink>
          <a:srgbClr val="DA642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ontent Slide">
  <a:themeElements>
    <a:clrScheme name="Content Slide 1">
      <a:dk1>
        <a:srgbClr val="000000"/>
      </a:dk1>
      <a:lt1>
        <a:srgbClr val="FFFFFF"/>
      </a:lt1>
      <a:dk2>
        <a:srgbClr val="52ABD5"/>
      </a:dk2>
      <a:lt2>
        <a:srgbClr val="AAB198"/>
      </a:lt2>
      <a:accent1>
        <a:srgbClr val="5EBEA5"/>
      </a:accent1>
      <a:accent2>
        <a:srgbClr val="8086C1"/>
      </a:accent2>
      <a:accent3>
        <a:srgbClr val="FFFFFF"/>
      </a:accent3>
      <a:accent4>
        <a:srgbClr val="000000"/>
      </a:accent4>
      <a:accent5>
        <a:srgbClr val="B6DBCF"/>
      </a:accent5>
      <a:accent6>
        <a:srgbClr val="7379AF"/>
      </a:accent6>
      <a:hlink>
        <a:srgbClr val="7FB741"/>
      </a:hlink>
      <a:folHlink>
        <a:srgbClr val="DA6426"/>
      </a:folHlink>
    </a:clrScheme>
    <a:fontScheme name="Content Slide">
      <a:majorFont>
        <a:latin typeface="Arial Narrow"/>
        <a:ea typeface=""/>
        <a:cs typeface="Arial"/>
      </a:majorFont>
      <a:minorFont>
        <a:latin typeface="Arial Narrow"/>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Narrow" panose="020B0606020202030204" pitchFamily="34" charset="0"/>
          </a:defRPr>
        </a:defPPr>
      </a:lstStyle>
    </a:spDef>
    <a:lnDef>
      <a:spPr bwMode="auto">
        <a:xfrm>
          <a:off x="0" y="0"/>
          <a:ext cx="1" cy="1"/>
        </a:xfrm>
        <a:custGeom>
          <a:avLst/>
          <a:gdLst/>
          <a:ahLst/>
          <a:cxnLst/>
          <a:rect l="0" t="0" r="0" b="0"/>
          <a:pathLst/>
        </a:custGeom>
        <a:solidFill>
          <a:schemeClr val="tx2"/>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Narrow" panose="020B0606020202030204" pitchFamily="34" charset="0"/>
          </a:defRPr>
        </a:defPPr>
      </a:lstStyle>
    </a:lnDef>
  </a:objectDefaults>
  <a:extraClrSchemeLst>
    <a:extraClrScheme>
      <a:clrScheme name="Content Slide 1">
        <a:dk1>
          <a:srgbClr val="000000"/>
        </a:dk1>
        <a:lt1>
          <a:srgbClr val="FFFFFF"/>
        </a:lt1>
        <a:dk2>
          <a:srgbClr val="52ABD5"/>
        </a:dk2>
        <a:lt2>
          <a:srgbClr val="AAB198"/>
        </a:lt2>
        <a:accent1>
          <a:srgbClr val="5EBEA5"/>
        </a:accent1>
        <a:accent2>
          <a:srgbClr val="8086C1"/>
        </a:accent2>
        <a:accent3>
          <a:srgbClr val="FFFFFF"/>
        </a:accent3>
        <a:accent4>
          <a:srgbClr val="000000"/>
        </a:accent4>
        <a:accent5>
          <a:srgbClr val="B6DBCF"/>
        </a:accent5>
        <a:accent6>
          <a:srgbClr val="7379AF"/>
        </a:accent6>
        <a:hlink>
          <a:srgbClr val="7FB741"/>
        </a:hlink>
        <a:folHlink>
          <a:srgbClr val="DA642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13691</TotalTime>
  <Words>3535</Words>
  <Application>Microsoft Macintosh PowerPoint</Application>
  <PresentationFormat>On-screen Show (4:3)</PresentationFormat>
  <Paragraphs>208</Paragraphs>
  <Slides>19</Slides>
  <Notes>3</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19</vt:i4>
      </vt:variant>
    </vt:vector>
  </HeadingPairs>
  <TitlesOfParts>
    <vt:vector size="28" baseType="lpstr">
      <vt:lpstr>Arial</vt:lpstr>
      <vt:lpstr>Arial Narrow</vt:lpstr>
      <vt:lpstr>Calibri</vt:lpstr>
      <vt:lpstr>Corbel</vt:lpstr>
      <vt:lpstr>Times New Roman</vt:lpstr>
      <vt:lpstr>Wingdings</vt:lpstr>
      <vt:lpstr>1_Office Theme</vt:lpstr>
      <vt:lpstr>Title Slide</vt:lpstr>
      <vt:lpstr>Content Slide</vt:lpstr>
      <vt:lpstr>PowerPoint Presentation</vt:lpstr>
      <vt:lpstr>Disclosure(s) </vt:lpstr>
      <vt:lpstr>Setting the Stage</vt:lpstr>
      <vt:lpstr>Presentation Objectives </vt:lpstr>
      <vt:lpstr> Key Trends in the Changing Demographics of Aging and Disability </vt:lpstr>
      <vt:lpstr> Net Result of Demographic Trends: Emerging Nexus of Aging with Disability </vt:lpstr>
      <vt:lpstr>Shared Chronic Health Challenges at the ‘Nexus of Aging with Disability’</vt:lpstr>
      <vt:lpstr>Opportunities for Advancing Knowledge of Disablement Across Adulthood</vt:lpstr>
      <vt:lpstr>Opportunities for Addressing Gaps in Gerontology Research Models &amp; Data</vt:lpstr>
      <vt:lpstr>Opportunities for Addressing Gaps in Gerontology Research Models &amp; Data</vt:lpstr>
      <vt:lpstr>Opportunities for Addressing Gaps in Gerontology Research Funding</vt:lpstr>
      <vt:lpstr>Implications of Gaps in Gerontological Research for Advancing Knowledge of AwD</vt:lpstr>
      <vt:lpstr>Implications for Strengthening Gerontological Research </vt:lpstr>
      <vt:lpstr>Opportunities for Addressing Gaps in  Gerontology Practice for AwD</vt:lpstr>
      <vt:lpstr>Implications for Closing the Gaps in Gerontology Practice: Availability of EB Services and Supports</vt:lpstr>
      <vt:lpstr>Preview of Coming Attractions</vt:lpstr>
      <vt:lpstr>PowerPoint Presentation</vt:lpstr>
      <vt:lpstr>References (To be completed)</vt:lpstr>
      <vt:lpstr>References (To be completed)</vt:lpstr>
    </vt:vector>
  </TitlesOfParts>
  <Company>DHHS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order to view PowerPoint slides and participate in Webex, you will need to click on the “Start Meeting” link found in your meeting invitation.  To participate in today's Dress Rehearsal webinar,  please use the following   audio conference phone number: Dial-In:  800-988-9534; Passcode: 2135130  Do NOT ask the Webex system to “Call Me”.</dc:title>
  <dc:creator>Marshall, Lan (ACL/CDAP)(CTR)</dc:creator>
  <cp:lastModifiedBy>Margaret L. Campbell</cp:lastModifiedBy>
  <cp:revision>1218</cp:revision>
  <cp:lastPrinted>2020-10-12T20:54:04Z</cp:lastPrinted>
  <dcterms:created xsi:type="dcterms:W3CDTF">2016-02-03T20:00:43Z</dcterms:created>
  <dcterms:modified xsi:type="dcterms:W3CDTF">2020-10-13T19:01:34Z</dcterms:modified>
</cp:coreProperties>
</file>